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648" r:id="rId1"/>
  </p:sldMasterIdLst>
  <p:notesMasterIdLst>
    <p:notesMasterId r:id="rId42"/>
  </p:notesMasterIdLst>
  <p:handoutMasterIdLst>
    <p:handoutMasterId r:id="rId43"/>
  </p:handoutMasterIdLst>
  <p:sldIdLst>
    <p:sldId id="256" r:id="rId2"/>
    <p:sldId id="484" r:id="rId3"/>
    <p:sldId id="485" r:id="rId4"/>
    <p:sldId id="452" r:id="rId5"/>
    <p:sldId id="486" r:id="rId6"/>
    <p:sldId id="487" r:id="rId7"/>
    <p:sldId id="488" r:id="rId8"/>
    <p:sldId id="489" r:id="rId9"/>
    <p:sldId id="490" r:id="rId10"/>
    <p:sldId id="491" r:id="rId11"/>
    <p:sldId id="494" r:id="rId12"/>
    <p:sldId id="498" r:id="rId13"/>
    <p:sldId id="499" r:id="rId14"/>
    <p:sldId id="495" r:id="rId15"/>
    <p:sldId id="500" r:id="rId16"/>
    <p:sldId id="501" r:id="rId17"/>
    <p:sldId id="496" r:id="rId18"/>
    <p:sldId id="502" r:id="rId19"/>
    <p:sldId id="497" r:id="rId20"/>
    <p:sldId id="504" r:id="rId21"/>
    <p:sldId id="505" r:id="rId22"/>
    <p:sldId id="506" r:id="rId23"/>
    <p:sldId id="507" r:id="rId24"/>
    <p:sldId id="508" r:id="rId25"/>
    <p:sldId id="509" r:id="rId26"/>
    <p:sldId id="510" r:id="rId27"/>
    <p:sldId id="511" r:id="rId28"/>
    <p:sldId id="512" r:id="rId29"/>
    <p:sldId id="513" r:id="rId30"/>
    <p:sldId id="515" r:id="rId31"/>
    <p:sldId id="521" r:id="rId32"/>
    <p:sldId id="514" r:id="rId33"/>
    <p:sldId id="516" r:id="rId34"/>
    <p:sldId id="517" r:id="rId35"/>
    <p:sldId id="518" r:id="rId36"/>
    <p:sldId id="519" r:id="rId37"/>
    <p:sldId id="522" r:id="rId38"/>
    <p:sldId id="520" r:id="rId39"/>
    <p:sldId id="523" r:id="rId40"/>
    <p:sldId id="524" r:id="rId41"/>
  </p:sldIdLst>
  <p:sldSz cx="10693400" cy="7561263"/>
  <p:notesSz cx="9874250" cy="6797675"/>
  <p:defaultTextStyle>
    <a:defPPr>
      <a:defRPr lang="ko-KR"/>
    </a:defPPr>
    <a:lvl1pPr marL="0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1pPr>
    <a:lvl2pPr marL="497845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2pPr>
    <a:lvl3pPr marL="995690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3pPr>
    <a:lvl4pPr marL="1493535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4pPr>
    <a:lvl5pPr marL="1991380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5pPr>
    <a:lvl6pPr marL="2489225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6pPr>
    <a:lvl7pPr marL="2987070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7pPr>
    <a:lvl8pPr marL="3484916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8pPr>
    <a:lvl9pPr marL="3982761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82">
          <p15:clr>
            <a:srgbClr val="A4A3A4"/>
          </p15:clr>
        </p15:guide>
        <p15:guide id="2" pos="336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8B03"/>
    <a:srgbClr val="FF0505"/>
    <a:srgbClr val="FB740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781" autoAdjust="0"/>
    <p:restoredTop sz="94647" autoAdjust="0"/>
  </p:normalViewPr>
  <p:slideViewPr>
    <p:cSldViewPr>
      <p:cViewPr varScale="1">
        <p:scale>
          <a:sx n="84" d="100"/>
          <a:sy n="84" d="100"/>
        </p:scale>
        <p:origin x="432" y="108"/>
      </p:cViewPr>
      <p:guideLst>
        <p:guide orient="horz" pos="2382"/>
        <p:guide pos="33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279918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5592027" y="0"/>
            <a:ext cx="4279918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C65444-5612-4993-A297-66E4EA569180}" type="datetime1">
              <a:rPr lang="ko-KR" altLang="en-US" smtClean="0"/>
              <a:t>2025-08-06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6456699"/>
            <a:ext cx="4279918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5592027" y="6456699"/>
            <a:ext cx="4279918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B70AE1-31D9-4381-959D-9050CC0FE9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4830605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278841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593126" y="0"/>
            <a:ext cx="4278841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D3867D-DA73-4C30-B686-2D05E2BBC364}" type="datetime1">
              <a:rPr lang="ko-KR" altLang="en-US" smtClean="0"/>
              <a:t>2025-08-06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133725" y="509588"/>
            <a:ext cx="3606800" cy="25495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87426" y="3228896"/>
            <a:ext cx="7899400" cy="30589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2" y="6456612"/>
            <a:ext cx="4278841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593126" y="6456612"/>
            <a:ext cx="4278841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0A336D-49A4-4170-8C35-7E5BA4D4E5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1469154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37444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6C5369-3E1F-C091-1516-51CC4584E4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6F8664E-2EE1-B59B-DFB3-D239703DDB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1433833-092A-2B17-35C2-9AD5EB64CE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33354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6C5369-3E1F-C091-1516-51CC4584E4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6F8664E-2EE1-B59B-DFB3-D239703DDB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1433833-092A-2B17-35C2-9AD5EB64CE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7000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6C5369-3E1F-C091-1516-51CC4584E4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6F8664E-2EE1-B59B-DFB3-D239703DDB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1433833-092A-2B17-35C2-9AD5EB64CE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75519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6C5369-3E1F-C091-1516-51CC4584E4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6F8664E-2EE1-B59B-DFB3-D239703DDB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1433833-092A-2B17-35C2-9AD5EB64CE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3433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6C5369-3E1F-C091-1516-51CC4584E4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6F8664E-2EE1-B59B-DFB3-D239703DDB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1433833-092A-2B17-35C2-9AD5EB64CE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3403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6C5369-3E1F-C091-1516-51CC4584E4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6F8664E-2EE1-B59B-DFB3-D239703DDB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1433833-092A-2B17-35C2-9AD5EB64CE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02320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6C5369-3E1F-C091-1516-51CC4584E4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6F8664E-2EE1-B59B-DFB3-D239703DDB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1433833-092A-2B17-35C2-9AD5EB64CE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50509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6C5369-3E1F-C091-1516-51CC4584E4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6F8664E-2EE1-B59B-DFB3-D239703DDB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1433833-092A-2B17-35C2-9AD5EB64CE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363861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6C5369-3E1F-C091-1516-51CC4584E4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6F8664E-2EE1-B59B-DFB3-D239703DDB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1433833-092A-2B17-35C2-9AD5EB64CE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74682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6C5369-3E1F-C091-1516-51CC4584E4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6F8664E-2EE1-B59B-DFB3-D239703DDB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1433833-092A-2B17-35C2-9AD5EB64CE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20848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6C5369-3E1F-C091-1516-51CC4584E4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6F8664E-2EE1-B59B-DFB3-D239703DDB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1433833-092A-2B17-35C2-9AD5EB64CE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7422936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6C5369-3E1F-C091-1516-51CC4584E4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6F8664E-2EE1-B59B-DFB3-D239703DDB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1433833-092A-2B17-35C2-9AD5EB64CE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41103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6C5369-3E1F-C091-1516-51CC4584E4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6F8664E-2EE1-B59B-DFB3-D239703DDB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1433833-092A-2B17-35C2-9AD5EB64CE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40902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6C5369-3E1F-C091-1516-51CC4584E4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6F8664E-2EE1-B59B-DFB3-D239703DDB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1433833-092A-2B17-35C2-9AD5EB64CE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338894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6C5369-3E1F-C091-1516-51CC4584E4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6F8664E-2EE1-B59B-DFB3-D239703DDB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1433833-092A-2B17-35C2-9AD5EB64CE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071765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6C5369-3E1F-C091-1516-51CC4584E4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6F8664E-2EE1-B59B-DFB3-D239703DDB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1433833-092A-2B17-35C2-9AD5EB64CE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29196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6C5369-3E1F-C091-1516-51CC4584E4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6F8664E-2EE1-B59B-DFB3-D239703DDB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1433833-092A-2B17-35C2-9AD5EB64CE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368281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6C5369-3E1F-C091-1516-51CC4584E4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6F8664E-2EE1-B59B-DFB3-D239703DDB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1433833-092A-2B17-35C2-9AD5EB64CE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89704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6C5369-3E1F-C091-1516-51CC4584E4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6F8664E-2EE1-B59B-DFB3-D239703DDB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1433833-092A-2B17-35C2-9AD5EB64CE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588428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6C5369-3E1F-C091-1516-51CC4584E4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6F8664E-2EE1-B59B-DFB3-D239703DDB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1433833-092A-2B17-35C2-9AD5EB64CE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518794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6C5369-3E1F-C091-1516-51CC4584E4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6F8664E-2EE1-B59B-DFB3-D239703DDB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1433833-092A-2B17-35C2-9AD5EB64CE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89338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6C5369-3E1F-C091-1516-51CC4584E4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6F8664E-2EE1-B59B-DFB3-D239703DDB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1433833-092A-2B17-35C2-9AD5EB64CE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7774982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6C5369-3E1F-C091-1516-51CC4584E4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6F8664E-2EE1-B59B-DFB3-D239703DDB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1433833-092A-2B17-35C2-9AD5EB64CE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863883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6C5369-3E1F-C091-1516-51CC4584E4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6F8664E-2EE1-B59B-DFB3-D239703DDB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1433833-092A-2B17-35C2-9AD5EB64CE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759721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6C5369-3E1F-C091-1516-51CC4584E4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6F8664E-2EE1-B59B-DFB3-D239703DDB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1433833-092A-2B17-35C2-9AD5EB64CE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995468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6C5369-3E1F-C091-1516-51CC4584E4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6F8664E-2EE1-B59B-DFB3-D239703DDB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1433833-092A-2B17-35C2-9AD5EB64CE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484124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6C5369-3E1F-C091-1516-51CC4584E4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6F8664E-2EE1-B59B-DFB3-D239703DDB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1433833-092A-2B17-35C2-9AD5EB64CE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258784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6C5369-3E1F-C091-1516-51CC4584E4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6F8664E-2EE1-B59B-DFB3-D239703DDB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1433833-092A-2B17-35C2-9AD5EB64CE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796468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6C5369-3E1F-C091-1516-51CC4584E4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6F8664E-2EE1-B59B-DFB3-D239703DDB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1433833-092A-2B17-35C2-9AD5EB64CE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905001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6C5369-3E1F-C091-1516-51CC4584E4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6F8664E-2EE1-B59B-DFB3-D239703DDB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1433833-092A-2B17-35C2-9AD5EB64CE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231794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6C5369-3E1F-C091-1516-51CC4584E4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6F8664E-2EE1-B59B-DFB3-D239703DDB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1433833-092A-2B17-35C2-9AD5EB64CE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716231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6C5369-3E1F-C091-1516-51CC4584E4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6F8664E-2EE1-B59B-DFB3-D239703DDB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1433833-092A-2B17-35C2-9AD5EB64CE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12225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6C5369-3E1F-C091-1516-51CC4584E4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6F8664E-2EE1-B59B-DFB3-D239703DDB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1433833-092A-2B17-35C2-9AD5EB64CE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37602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6C5369-3E1F-C091-1516-51CC4584E4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6F8664E-2EE1-B59B-DFB3-D239703DDB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1433833-092A-2B17-35C2-9AD5EB64CE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98611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6C5369-3E1F-C091-1516-51CC4584E4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6F8664E-2EE1-B59B-DFB3-D239703DDB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1433833-092A-2B17-35C2-9AD5EB64CE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83100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6C5369-3E1F-C091-1516-51CC4584E4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6F8664E-2EE1-B59B-DFB3-D239703DDB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1433833-092A-2B17-35C2-9AD5EB64CE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98409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6C5369-3E1F-C091-1516-51CC4584E4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6F8664E-2EE1-B59B-DFB3-D239703DDB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1433833-092A-2B17-35C2-9AD5EB64CE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32345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6C5369-3E1F-C091-1516-51CC4584E4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6F8664E-2EE1-B59B-DFB3-D239703DDB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1433833-092A-2B17-35C2-9AD5EB64CE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64544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6C5369-3E1F-C091-1516-51CC4584E4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6F8664E-2EE1-B59B-DFB3-D239703DDB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1433833-092A-2B17-35C2-9AD5EB64CE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1044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306140" y="1260351"/>
            <a:ext cx="10009112" cy="5400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1" baseline="0">
                <a:latin typeface="HY중고딕" pitchFamily="18" charset="-127"/>
                <a:ea typeface="HY중고딕" pitchFamily="18" charset="-127"/>
              </a:defRPr>
            </a:lvl1pPr>
            <a:lvl2pPr marL="497845" indent="0">
              <a:buNone/>
              <a:defRPr sz="2800">
                <a:latin typeface="HY중고딕" pitchFamily="18" charset="-127"/>
                <a:ea typeface="HY중고딕" pitchFamily="18" charset="-127"/>
              </a:defRPr>
            </a:lvl2pPr>
            <a:lvl3pPr>
              <a:defRPr sz="2500">
                <a:latin typeface="HY중고딕" pitchFamily="18" charset="-127"/>
                <a:ea typeface="HY중고딕" pitchFamily="18" charset="-127"/>
              </a:defRPr>
            </a:lvl3pPr>
            <a:lvl4pPr marL="1493535" indent="0">
              <a:buNone/>
              <a:defRPr sz="2500">
                <a:latin typeface="HY중고딕" pitchFamily="18" charset="-127"/>
                <a:ea typeface="HY중고딕" pitchFamily="18" charset="-127"/>
              </a:defRPr>
            </a:lvl4pPr>
            <a:lvl5pPr>
              <a:defRPr sz="2500">
                <a:latin typeface="HY중고딕" pitchFamily="18" charset="-127"/>
                <a:ea typeface="HY중고딕" pitchFamily="18" charset="-127"/>
              </a:defRPr>
            </a:lvl5pPr>
          </a:lstStyle>
          <a:p>
            <a:pPr lvl="0"/>
            <a:r>
              <a:rPr lang="ko-KR" altLang="en-US" dirty="0"/>
              <a:t>□ 첫째 수준 </a:t>
            </a:r>
            <a:r>
              <a:rPr lang="en-US" altLang="ko-KR" dirty="0"/>
              <a:t>(HY</a:t>
            </a:r>
            <a:r>
              <a:rPr lang="ko-KR" altLang="en-US" dirty="0"/>
              <a:t>중고딕</a:t>
            </a:r>
            <a:r>
              <a:rPr lang="en-US" altLang="ko-KR" dirty="0"/>
              <a:t>, 30, </a:t>
            </a:r>
            <a:r>
              <a:rPr lang="ko-KR" altLang="en-US" dirty="0"/>
              <a:t>굵게</a:t>
            </a:r>
            <a:r>
              <a:rPr lang="en-US" altLang="ko-KR" dirty="0"/>
              <a:t>)</a:t>
            </a:r>
            <a:endParaRPr lang="ko-KR" altLang="en-US" dirty="0"/>
          </a:p>
          <a:p>
            <a:pPr lvl="1"/>
            <a:r>
              <a:rPr lang="en-US" altLang="ko-KR" dirty="0"/>
              <a:t>-</a:t>
            </a:r>
            <a:r>
              <a:rPr lang="ko-KR" altLang="en-US" dirty="0"/>
              <a:t> 둘째 수준 </a:t>
            </a:r>
            <a:r>
              <a:rPr lang="en-US" altLang="ko-KR" dirty="0"/>
              <a:t>(HY</a:t>
            </a:r>
            <a:r>
              <a:rPr lang="ko-KR" altLang="en-US" dirty="0"/>
              <a:t>중고딕</a:t>
            </a:r>
            <a:r>
              <a:rPr lang="en-US" altLang="ko-KR" dirty="0"/>
              <a:t>, 28)</a:t>
            </a:r>
            <a:endParaRPr lang="ko-KR" altLang="en-US" dirty="0"/>
          </a:p>
          <a:p>
            <a:pPr lvl="2"/>
            <a:r>
              <a:rPr lang="ko-KR" altLang="en-US" dirty="0"/>
              <a:t>셋째 수준 </a:t>
            </a:r>
            <a:r>
              <a:rPr lang="en-US" altLang="ko-KR" dirty="0"/>
              <a:t>(HY</a:t>
            </a:r>
            <a:r>
              <a:rPr lang="ko-KR" altLang="en-US" dirty="0"/>
              <a:t>중고딕</a:t>
            </a:r>
            <a:r>
              <a:rPr lang="en-US" altLang="ko-KR" dirty="0"/>
              <a:t>, 25)</a:t>
            </a:r>
            <a:endParaRPr lang="ko-KR" altLang="en-US" dirty="0"/>
          </a:p>
          <a:p>
            <a:pPr lvl="3"/>
            <a:r>
              <a:rPr lang="en-US" altLang="ko-KR" dirty="0"/>
              <a:t>- </a:t>
            </a:r>
            <a:r>
              <a:rPr lang="ko-KR" altLang="en-US" dirty="0"/>
              <a:t>넷째 수준 </a:t>
            </a:r>
            <a:r>
              <a:rPr lang="en-US" altLang="ko-KR" dirty="0"/>
              <a:t>(HY</a:t>
            </a:r>
            <a:r>
              <a:rPr lang="ko-KR" altLang="en-US" dirty="0"/>
              <a:t>중고딕</a:t>
            </a:r>
            <a:r>
              <a:rPr lang="en-US" altLang="ko-KR" dirty="0"/>
              <a:t>, 25)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123EF1-6E1E-49A8-89C7-5D842E70784B}" type="datetime1">
              <a:rPr lang="ko-KR" altLang="en-US" smtClean="0"/>
              <a:t>2025-08-06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97EC8-03FB-421D-BA76-5865596B8B7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3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306140" y="91456"/>
            <a:ext cx="8496944" cy="736847"/>
          </a:xfrm>
          <a:prstGeom prst="rect">
            <a:avLst/>
          </a:prstGeom>
        </p:spPr>
        <p:txBody>
          <a:bodyPr anchor="ctr"/>
          <a:lstStyle>
            <a:lvl1pPr algn="l">
              <a:defRPr sz="3000" b="0">
                <a:latin typeface="HY견고딕" pitchFamily="18" charset="-127"/>
                <a:ea typeface="HY견고딕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r>
              <a:rPr lang="en-US" altLang="ko-KR" dirty="0"/>
              <a:t>(HY</a:t>
            </a:r>
            <a:r>
              <a:rPr lang="ko-KR" altLang="en-US" dirty="0"/>
              <a:t>견고딕</a:t>
            </a:r>
            <a:r>
              <a:rPr lang="en-US" altLang="ko-KR" dirty="0"/>
              <a:t>, 30)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306140" y="1260351"/>
            <a:ext cx="10009112" cy="5400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1" baseline="0">
                <a:latin typeface="HY중고딕" pitchFamily="18" charset="-127"/>
                <a:ea typeface="HY중고딕" pitchFamily="18" charset="-127"/>
              </a:defRPr>
            </a:lvl1pPr>
            <a:lvl2pPr marL="497845" indent="0">
              <a:buNone/>
              <a:defRPr sz="2800">
                <a:latin typeface="HY중고딕" pitchFamily="18" charset="-127"/>
                <a:ea typeface="HY중고딕" pitchFamily="18" charset="-127"/>
              </a:defRPr>
            </a:lvl2pPr>
            <a:lvl3pPr>
              <a:defRPr sz="2500">
                <a:latin typeface="HY중고딕" pitchFamily="18" charset="-127"/>
                <a:ea typeface="HY중고딕" pitchFamily="18" charset="-127"/>
              </a:defRPr>
            </a:lvl3pPr>
            <a:lvl4pPr marL="1493535" indent="0">
              <a:buNone/>
              <a:defRPr sz="2500">
                <a:latin typeface="HY중고딕" pitchFamily="18" charset="-127"/>
                <a:ea typeface="HY중고딕" pitchFamily="18" charset="-127"/>
              </a:defRPr>
            </a:lvl4pPr>
            <a:lvl5pPr>
              <a:defRPr sz="2500">
                <a:latin typeface="HY중고딕" pitchFamily="18" charset="-127"/>
                <a:ea typeface="HY중고딕" pitchFamily="18" charset="-127"/>
              </a:defRPr>
            </a:lvl5pPr>
          </a:lstStyle>
          <a:p>
            <a:pPr lvl="0"/>
            <a:r>
              <a:rPr lang="ko-KR" altLang="en-US" dirty="0"/>
              <a:t>□ 첫째 수준 </a:t>
            </a:r>
            <a:r>
              <a:rPr lang="en-US" altLang="ko-KR" dirty="0"/>
              <a:t>(HY</a:t>
            </a:r>
            <a:r>
              <a:rPr lang="ko-KR" altLang="en-US" dirty="0"/>
              <a:t>중고딕</a:t>
            </a:r>
            <a:r>
              <a:rPr lang="en-US" altLang="ko-KR" dirty="0"/>
              <a:t>, 30, </a:t>
            </a:r>
            <a:r>
              <a:rPr lang="ko-KR" altLang="en-US" dirty="0"/>
              <a:t>굵게</a:t>
            </a:r>
            <a:r>
              <a:rPr lang="en-US" altLang="ko-KR" dirty="0"/>
              <a:t>)</a:t>
            </a:r>
            <a:endParaRPr lang="ko-KR" altLang="en-US" dirty="0"/>
          </a:p>
          <a:p>
            <a:pPr lvl="1"/>
            <a:r>
              <a:rPr lang="en-US" altLang="ko-KR" dirty="0"/>
              <a:t>-</a:t>
            </a:r>
            <a:r>
              <a:rPr lang="ko-KR" altLang="en-US" dirty="0"/>
              <a:t> 둘째 수준 </a:t>
            </a:r>
            <a:r>
              <a:rPr lang="en-US" altLang="ko-KR" dirty="0"/>
              <a:t>(HY</a:t>
            </a:r>
            <a:r>
              <a:rPr lang="ko-KR" altLang="en-US" dirty="0"/>
              <a:t>중고딕</a:t>
            </a:r>
            <a:r>
              <a:rPr lang="en-US" altLang="ko-KR" dirty="0"/>
              <a:t>, 28)</a:t>
            </a:r>
            <a:endParaRPr lang="ko-KR" altLang="en-US" dirty="0"/>
          </a:p>
          <a:p>
            <a:pPr lvl="2"/>
            <a:r>
              <a:rPr lang="ko-KR" altLang="en-US" dirty="0"/>
              <a:t>셋째 수준 </a:t>
            </a:r>
            <a:r>
              <a:rPr lang="en-US" altLang="ko-KR" dirty="0"/>
              <a:t>(HY</a:t>
            </a:r>
            <a:r>
              <a:rPr lang="ko-KR" altLang="en-US" dirty="0"/>
              <a:t>중고딕</a:t>
            </a:r>
            <a:r>
              <a:rPr lang="en-US" altLang="ko-KR" dirty="0"/>
              <a:t>, 25)</a:t>
            </a:r>
            <a:endParaRPr lang="ko-KR" altLang="en-US" dirty="0"/>
          </a:p>
          <a:p>
            <a:pPr lvl="3"/>
            <a:r>
              <a:rPr lang="en-US" altLang="ko-KR" dirty="0"/>
              <a:t>- </a:t>
            </a:r>
            <a:r>
              <a:rPr lang="ko-KR" altLang="en-US" dirty="0"/>
              <a:t>넷째 수준 </a:t>
            </a:r>
            <a:r>
              <a:rPr lang="en-US" altLang="ko-KR" dirty="0"/>
              <a:t>(HY</a:t>
            </a:r>
            <a:r>
              <a:rPr lang="ko-KR" altLang="en-US" dirty="0"/>
              <a:t>중고딕</a:t>
            </a:r>
            <a:r>
              <a:rPr lang="en-US" altLang="ko-KR" dirty="0"/>
              <a:t>, 25)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9D9B9-AAC4-4186-832C-ACCB8141D63A}" type="datetime1">
              <a:rPr lang="ko-KR" altLang="en-US" smtClean="0"/>
              <a:t>2025-08-06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97EC8-03FB-421D-BA76-5865596B8B7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4409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4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306140" y="91456"/>
            <a:ext cx="8496944" cy="736847"/>
          </a:xfrm>
          <a:prstGeom prst="rect">
            <a:avLst/>
          </a:prstGeom>
        </p:spPr>
        <p:txBody>
          <a:bodyPr anchor="ctr"/>
          <a:lstStyle>
            <a:lvl1pPr algn="l">
              <a:defRPr sz="3000" b="0">
                <a:latin typeface="HY견고딕" pitchFamily="18" charset="-127"/>
                <a:ea typeface="HY견고딕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r>
              <a:rPr lang="en-US" altLang="ko-KR" dirty="0"/>
              <a:t>(HY</a:t>
            </a:r>
            <a:r>
              <a:rPr lang="ko-KR" altLang="en-US" dirty="0"/>
              <a:t>견고딕</a:t>
            </a:r>
            <a:r>
              <a:rPr lang="en-US" altLang="ko-KR" dirty="0"/>
              <a:t>, 30)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306140" y="1260351"/>
            <a:ext cx="10009112" cy="5400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1" baseline="0">
                <a:latin typeface="HY중고딕" pitchFamily="18" charset="-127"/>
                <a:ea typeface="HY중고딕" pitchFamily="18" charset="-127"/>
              </a:defRPr>
            </a:lvl1pPr>
            <a:lvl2pPr marL="497845" indent="0">
              <a:buNone/>
              <a:defRPr sz="2800">
                <a:latin typeface="HY중고딕" pitchFamily="18" charset="-127"/>
                <a:ea typeface="HY중고딕" pitchFamily="18" charset="-127"/>
              </a:defRPr>
            </a:lvl2pPr>
            <a:lvl3pPr>
              <a:defRPr sz="2500">
                <a:latin typeface="HY중고딕" pitchFamily="18" charset="-127"/>
                <a:ea typeface="HY중고딕" pitchFamily="18" charset="-127"/>
              </a:defRPr>
            </a:lvl3pPr>
            <a:lvl4pPr marL="1493535" indent="0">
              <a:buNone/>
              <a:defRPr sz="2500">
                <a:latin typeface="HY중고딕" pitchFamily="18" charset="-127"/>
                <a:ea typeface="HY중고딕" pitchFamily="18" charset="-127"/>
              </a:defRPr>
            </a:lvl4pPr>
            <a:lvl5pPr>
              <a:defRPr sz="2500">
                <a:latin typeface="HY중고딕" pitchFamily="18" charset="-127"/>
                <a:ea typeface="HY중고딕" pitchFamily="18" charset="-127"/>
              </a:defRPr>
            </a:lvl5pPr>
          </a:lstStyle>
          <a:p>
            <a:pPr lvl="0"/>
            <a:r>
              <a:rPr lang="ko-KR" altLang="en-US" dirty="0"/>
              <a:t>□ 첫째 수준 </a:t>
            </a:r>
            <a:r>
              <a:rPr lang="en-US" altLang="ko-KR" dirty="0"/>
              <a:t>(HY</a:t>
            </a:r>
            <a:r>
              <a:rPr lang="ko-KR" altLang="en-US" dirty="0"/>
              <a:t>중고딕</a:t>
            </a:r>
            <a:r>
              <a:rPr lang="en-US" altLang="ko-KR" dirty="0"/>
              <a:t>, 30, </a:t>
            </a:r>
            <a:r>
              <a:rPr lang="ko-KR" altLang="en-US" dirty="0"/>
              <a:t>굵게</a:t>
            </a:r>
            <a:r>
              <a:rPr lang="en-US" altLang="ko-KR" dirty="0"/>
              <a:t>)</a:t>
            </a:r>
            <a:endParaRPr lang="ko-KR" altLang="en-US" dirty="0"/>
          </a:p>
          <a:p>
            <a:pPr lvl="1"/>
            <a:r>
              <a:rPr lang="en-US" altLang="ko-KR" dirty="0"/>
              <a:t>-</a:t>
            </a:r>
            <a:r>
              <a:rPr lang="ko-KR" altLang="en-US" dirty="0"/>
              <a:t> 둘째 수준 </a:t>
            </a:r>
            <a:r>
              <a:rPr lang="en-US" altLang="ko-KR" dirty="0"/>
              <a:t>(HY</a:t>
            </a:r>
            <a:r>
              <a:rPr lang="ko-KR" altLang="en-US" dirty="0"/>
              <a:t>중고딕</a:t>
            </a:r>
            <a:r>
              <a:rPr lang="en-US" altLang="ko-KR" dirty="0"/>
              <a:t>, 28)</a:t>
            </a:r>
            <a:endParaRPr lang="ko-KR" altLang="en-US" dirty="0"/>
          </a:p>
          <a:p>
            <a:pPr lvl="2"/>
            <a:r>
              <a:rPr lang="ko-KR" altLang="en-US" dirty="0"/>
              <a:t>셋째 수준 </a:t>
            </a:r>
            <a:r>
              <a:rPr lang="en-US" altLang="ko-KR" dirty="0"/>
              <a:t>(HY</a:t>
            </a:r>
            <a:r>
              <a:rPr lang="ko-KR" altLang="en-US" dirty="0"/>
              <a:t>중고딕</a:t>
            </a:r>
            <a:r>
              <a:rPr lang="en-US" altLang="ko-KR" dirty="0"/>
              <a:t>, 25)</a:t>
            </a:r>
            <a:endParaRPr lang="ko-KR" altLang="en-US" dirty="0"/>
          </a:p>
          <a:p>
            <a:pPr lvl="3"/>
            <a:r>
              <a:rPr lang="en-US" altLang="ko-KR" dirty="0"/>
              <a:t>- </a:t>
            </a:r>
            <a:r>
              <a:rPr lang="ko-KR" altLang="en-US" dirty="0"/>
              <a:t>넷째 수준 </a:t>
            </a:r>
            <a:r>
              <a:rPr lang="en-US" altLang="ko-KR" dirty="0"/>
              <a:t>(HY</a:t>
            </a:r>
            <a:r>
              <a:rPr lang="ko-KR" altLang="en-US" dirty="0"/>
              <a:t>중고딕</a:t>
            </a:r>
            <a:r>
              <a:rPr lang="en-US" altLang="ko-KR" dirty="0"/>
              <a:t>, 25)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9D9B9-AAC4-4186-832C-ACCB8141D63A}" type="datetime1">
              <a:rPr lang="ko-KR" altLang="en-US" smtClean="0"/>
              <a:t>2025-08-06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97EC8-03FB-421D-BA76-5865596B8B7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67812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534670" y="7008172"/>
            <a:ext cx="2495127" cy="40256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lvl1pPr algn="l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6FB339-8C5D-44DF-A368-296A032EEE0C}" type="datetime1">
              <a:rPr lang="ko-KR" altLang="en-US" smtClean="0"/>
              <a:t>2025-08-06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653579" y="7008172"/>
            <a:ext cx="3386243" cy="40256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lvl1pPr algn="ct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663603" y="7008172"/>
            <a:ext cx="2495127" cy="40256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lvl1pPr algn="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597EC8-03FB-421D-BA76-5865596B8B7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4" r:id="rId2"/>
    <p:sldLayoutId id="2147483655" r:id="rId3"/>
  </p:sldLayoutIdLst>
  <p:hf hdr="0" ftr="0" dt="0"/>
  <p:txStyles>
    <p:titleStyle>
      <a:lvl1pPr algn="ctr" defTabSz="995690" rtl="0" eaLnBrk="1" latinLnBrk="1" hangingPunct="1">
        <a:spcBef>
          <a:spcPct val="0"/>
        </a:spcBef>
        <a:buNone/>
        <a:defRPr sz="4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73384" indent="-373384" algn="l" defTabSz="995690" rtl="0" eaLnBrk="1" latinLnBrk="1" hangingPunct="1">
        <a:spcBef>
          <a:spcPct val="20000"/>
        </a:spcBef>
        <a:buFont typeface="Arial" pitchFamily="34" charset="0"/>
        <a:buChar char="•"/>
        <a:defRPr sz="3500" kern="1200">
          <a:solidFill>
            <a:schemeClr val="tx1"/>
          </a:solidFill>
          <a:latin typeface="+mn-lt"/>
          <a:ea typeface="+mn-ea"/>
          <a:cs typeface="+mn-cs"/>
        </a:defRPr>
      </a:lvl1pPr>
      <a:lvl2pPr marL="808998" indent="-311153" algn="l" defTabSz="995690" rtl="0" eaLnBrk="1" latinLnBrk="1" hangingPunct="1">
        <a:spcBef>
          <a:spcPct val="20000"/>
        </a:spcBef>
        <a:buFont typeface="Arial" pitchFamily="34" charset="0"/>
        <a:buChar char="–"/>
        <a:defRPr sz="3000" kern="1200">
          <a:solidFill>
            <a:schemeClr val="tx1"/>
          </a:solidFill>
          <a:latin typeface="+mn-lt"/>
          <a:ea typeface="+mn-ea"/>
          <a:cs typeface="+mn-cs"/>
        </a:defRPr>
      </a:lvl2pPr>
      <a:lvl3pPr marL="1244613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3pPr>
      <a:lvl4pPr marL="1742458" indent="-248923" algn="l" defTabSz="995690" rtl="0" eaLnBrk="1" latinLnBrk="1" hangingPunct="1">
        <a:spcBef>
          <a:spcPct val="20000"/>
        </a:spcBef>
        <a:buFont typeface="Arial" pitchFamily="34" charset="0"/>
        <a:buChar char="–"/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240303" indent="-248923" algn="l" defTabSz="995690" rtl="0" eaLnBrk="1" latinLnBrk="1" hangingPunct="1">
        <a:spcBef>
          <a:spcPct val="20000"/>
        </a:spcBef>
        <a:buFont typeface="Arial" pitchFamily="34" charset="0"/>
        <a:buChar char="»"/>
        <a:defRPr sz="2200" kern="1200">
          <a:solidFill>
            <a:schemeClr val="tx1"/>
          </a:solidFill>
          <a:latin typeface="+mn-lt"/>
          <a:ea typeface="+mn-ea"/>
          <a:cs typeface="+mn-cs"/>
        </a:defRPr>
      </a:lvl5pPr>
      <a:lvl6pPr marL="2738148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235993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733838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231683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97845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95690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493535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991380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489225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87070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84916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82761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3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32.png"/><Relationship Id="rId4" Type="http://schemas.openxmlformats.org/officeDocument/2006/relationships/image" Target="../media/image42.png"/><Relationship Id="rId9" Type="http://schemas.openxmlformats.org/officeDocument/2006/relationships/image" Target="../media/image45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3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29.png"/><Relationship Id="rId5" Type="http://schemas.openxmlformats.org/officeDocument/2006/relationships/image" Target="../media/image26.png"/><Relationship Id="rId10" Type="http://schemas.openxmlformats.org/officeDocument/2006/relationships/image" Target="../media/image30.png"/><Relationship Id="rId4" Type="http://schemas.openxmlformats.org/officeDocument/2006/relationships/image" Target="../media/image28.png"/><Relationship Id="rId9" Type="http://schemas.openxmlformats.org/officeDocument/2006/relationships/image" Target="../media/image3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62.png"/><Relationship Id="rId18" Type="http://schemas.openxmlformats.org/officeDocument/2006/relationships/image" Target="../media/image67.png"/><Relationship Id="rId3" Type="http://schemas.openxmlformats.org/officeDocument/2006/relationships/image" Target="../media/image3.png"/><Relationship Id="rId7" Type="http://schemas.openxmlformats.org/officeDocument/2006/relationships/image" Target="../media/image56.png"/><Relationship Id="rId12" Type="http://schemas.openxmlformats.org/officeDocument/2006/relationships/image" Target="../media/image61.png"/><Relationship Id="rId17" Type="http://schemas.openxmlformats.org/officeDocument/2006/relationships/image" Target="../media/image66.png"/><Relationship Id="rId2" Type="http://schemas.openxmlformats.org/officeDocument/2006/relationships/notesSlide" Target="../notesSlides/notesSlide36.xml"/><Relationship Id="rId16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11" Type="http://schemas.openxmlformats.org/officeDocument/2006/relationships/image" Target="../media/image60.png"/><Relationship Id="rId5" Type="http://schemas.openxmlformats.org/officeDocument/2006/relationships/image" Target="../media/image54.png"/><Relationship Id="rId15" Type="http://schemas.openxmlformats.org/officeDocument/2006/relationships/image" Target="../media/image64.png"/><Relationship Id="rId10" Type="http://schemas.openxmlformats.org/officeDocument/2006/relationships/image" Target="../media/image59.png"/><Relationship Id="rId19" Type="http://schemas.openxmlformats.org/officeDocument/2006/relationships/image" Target="../media/image68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Relationship Id="rId14" Type="http://schemas.openxmlformats.org/officeDocument/2006/relationships/image" Target="../media/image63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64.png"/><Relationship Id="rId18" Type="http://schemas.openxmlformats.org/officeDocument/2006/relationships/image" Target="../media/image53.png"/><Relationship Id="rId3" Type="http://schemas.openxmlformats.org/officeDocument/2006/relationships/image" Target="../media/image3.png"/><Relationship Id="rId21" Type="http://schemas.openxmlformats.org/officeDocument/2006/relationships/image" Target="../media/image70.png"/><Relationship Id="rId7" Type="http://schemas.openxmlformats.org/officeDocument/2006/relationships/image" Target="../media/image58.png"/><Relationship Id="rId12" Type="http://schemas.openxmlformats.org/officeDocument/2006/relationships/image" Target="../media/image63.png"/><Relationship Id="rId17" Type="http://schemas.openxmlformats.org/officeDocument/2006/relationships/image" Target="../media/image68.png"/><Relationship Id="rId2" Type="http://schemas.openxmlformats.org/officeDocument/2006/relationships/notesSlide" Target="../notesSlides/notesSlide37.xml"/><Relationship Id="rId16" Type="http://schemas.openxmlformats.org/officeDocument/2006/relationships/image" Target="../media/image67.png"/><Relationship Id="rId20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11" Type="http://schemas.openxmlformats.org/officeDocument/2006/relationships/image" Target="../media/image62.png"/><Relationship Id="rId5" Type="http://schemas.openxmlformats.org/officeDocument/2006/relationships/image" Target="../media/image56.png"/><Relationship Id="rId15" Type="http://schemas.openxmlformats.org/officeDocument/2006/relationships/image" Target="../media/image66.png"/><Relationship Id="rId10" Type="http://schemas.openxmlformats.org/officeDocument/2006/relationships/image" Target="../media/image61.png"/><Relationship Id="rId19" Type="http://schemas.openxmlformats.org/officeDocument/2006/relationships/image" Target="../media/image54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Relationship Id="rId14" Type="http://schemas.openxmlformats.org/officeDocument/2006/relationships/image" Target="../media/image65.png"/><Relationship Id="rId22" Type="http://schemas.openxmlformats.org/officeDocument/2006/relationships/image" Target="../media/image7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3.png"/><Relationship Id="rId4" Type="http://schemas.openxmlformats.org/officeDocument/2006/relationships/image" Target="../media/image2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591560" y="3535281"/>
            <a:ext cx="5688632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dirty="0">
                <a:latin typeface="Caladea" panose="020B0600000101010101" charset="0"/>
                <a:ea typeface="HY중고딕" pitchFamily="18" charset="-127"/>
              </a:rPr>
              <a:t>Rafsan</a:t>
            </a:r>
            <a:r>
              <a:rPr lang="ko-KR" altLang="en-US" sz="2500" dirty="0">
                <a:latin typeface="Caladea" panose="020B0600000101010101" charset="0"/>
                <a:ea typeface="HY중고딕" pitchFamily="18" charset="-127"/>
              </a:rPr>
              <a:t> </a:t>
            </a:r>
            <a:r>
              <a:rPr lang="en-US" altLang="ko-KR" sz="2500" dirty="0">
                <a:latin typeface="Caladea" panose="020B0600000101010101" charset="0"/>
                <a:ea typeface="HY중고딕" pitchFamily="18" charset="-127"/>
              </a:rPr>
              <a:t>Jany</a:t>
            </a: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Caladea" panose="020B0600000101010101" charset="0"/>
                <a:cs typeface="Assistant" pitchFamily="2" charset="-79"/>
              </a:rPr>
              <a:t>Korean Convergence Medical Science</a:t>
            </a:r>
            <a:endParaRPr lang="en-US" sz="2400" b="0" dirty="0">
              <a:effectLst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7BFA47E-2C3C-B12E-FF19-4D5F348668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8948" y="6804967"/>
            <a:ext cx="1836174" cy="8735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1BF09D3-D4B7-A175-D7F1-10A5F9BC1834}"/>
              </a:ext>
            </a:extLst>
          </p:cNvPr>
          <p:cNvSpPr txBox="1"/>
          <p:nvPr/>
        </p:nvSpPr>
        <p:spPr>
          <a:xfrm>
            <a:off x="810195" y="2340471"/>
            <a:ext cx="9251361" cy="6718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800" dirty="0">
                <a:solidFill>
                  <a:srgbClr val="000000"/>
                </a:solidFill>
                <a:latin typeface="Caladea" panose="020B0600000101010101" charset="0"/>
                <a:ea typeface="HY견고딕" pitchFamily="18" charset="-127"/>
                <a:cs typeface="Cavolini" panose="03000502040302020204" pitchFamily="66" charset="0"/>
              </a:rPr>
              <a:t>Deep Learning Experiments on BVP</a:t>
            </a:r>
          </a:p>
        </p:txBody>
      </p:sp>
    </p:spTree>
    <p:extLst>
      <p:ext uri="{BB962C8B-B14F-4D97-AF65-F5344CB8AC3E}">
        <p14:creationId xmlns:p14="http://schemas.microsoft.com/office/powerpoint/2010/main" val="19629233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71697D-9580-B24A-F1FC-3CF451DEE1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954F7FB-5E84-9754-F8D8-5A93A053C8E5}"/>
              </a:ext>
            </a:extLst>
          </p:cNvPr>
          <p:cNvSpPr txBox="1"/>
          <p:nvPr/>
        </p:nvSpPr>
        <p:spPr>
          <a:xfrm>
            <a:off x="0" y="266055"/>
            <a:ext cx="8327848" cy="506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C00000"/>
                </a:solidFill>
                <a:latin typeface="Caladea"/>
                <a:ea typeface="HY견고딕" pitchFamily="18" charset="-127"/>
              </a:rPr>
              <a:t>Why Network Cannot Generate A Phase-shifted Version Of Waveform</a:t>
            </a:r>
            <a:endParaRPr lang="ko-KR" altLang="en-US" dirty="0">
              <a:solidFill>
                <a:srgbClr val="C00000"/>
              </a:solidFill>
              <a:latin typeface="Caladea"/>
              <a:ea typeface="HY견고딕" pitchFamily="18" charset="-127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945CC2-28F9-4A66-91B1-DC51417A13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917" y="-107801"/>
            <a:ext cx="1571625" cy="747713"/>
          </a:xfrm>
          <a:prstGeom prst="rect">
            <a:avLst/>
          </a:prstGeom>
        </p:spPr>
      </p:pic>
      <p:sp>
        <p:nvSpPr>
          <p:cNvPr id="64" name="슬라이드 번호 개체 틀 2">
            <a:extLst>
              <a:ext uri="{FF2B5EF4-FFF2-40B4-BE49-F238E27FC236}">
                <a16:creationId xmlns:a16="http://schemas.microsoft.com/office/drawing/2014/main" id="{E24F6677-9527-B590-58C4-88BA25798912}"/>
              </a:ext>
            </a:extLst>
          </p:cNvPr>
          <p:cNvSpPr txBox="1">
            <a:spLocks/>
          </p:cNvSpPr>
          <p:nvPr/>
        </p:nvSpPr>
        <p:spPr>
          <a:xfrm>
            <a:off x="7925012" y="7042731"/>
            <a:ext cx="2495127" cy="40256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defPPr>
              <a:defRPr lang="ko-KR"/>
            </a:defPPr>
            <a:lvl1pPr marL="0" algn="r" defTabSz="995690" rtl="0" eaLnBrk="1" latinLnBrk="1" hangingPunct="1"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9784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569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9353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9138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8922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8707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84916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82761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B597EC8-03FB-421D-BA76-5865596B8B77}" type="slidenum">
              <a:rPr lang="ko-KR" altLang="en-US" smtClean="0"/>
              <a:pPr/>
              <a:t>9</a:t>
            </a:fld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58F391-FC1F-81FF-005F-CC2347754A8A}"/>
              </a:ext>
            </a:extLst>
          </p:cNvPr>
          <p:cNvSpPr txBox="1"/>
          <p:nvPr/>
        </p:nvSpPr>
        <p:spPr>
          <a:xfrm>
            <a:off x="450156" y="1240705"/>
            <a:ext cx="9217024" cy="52320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1200" b="0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Consolas" panose="020B0609020204030204" pitchFamily="49" charset="0"/>
            </a:endParaRPr>
          </a:p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en-US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Loss Functions Are Pointwise</a:t>
            </a:r>
            <a:b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</a:b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 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Pred[t] ↔ GT[t]</a:t>
            </a:r>
            <a:b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</a:b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 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They don’t look at neighboring time steps</a:t>
            </a:r>
            <a:b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</a:b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 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So even if Pred[t-2] ≈ GT[t], it still gets penalized</a:t>
            </a:r>
            <a:b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</a:br>
            <a:r>
              <a:rPr lang="en-US" sz="1200" u="sng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This means:</a:t>
            </a:r>
            <a:b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</a:b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 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The network is not rewarded for "getting the shape right but shifted“</a:t>
            </a:r>
            <a:b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</a:b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 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A perfectly phase-shifted version could still get high loss</a:t>
            </a:r>
            <a:b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</a:br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en-US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No Phase Alignment in Architecture or Objective</a:t>
            </a:r>
            <a:b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</a:b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 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Standard CNNs or RNNs don't learn temporal alignment</a:t>
            </a:r>
            <a:b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</a:b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 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There’s no mechanism in the model to say:</a:t>
            </a:r>
            <a:b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</a:b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	“Wait, if I delay my signal 5 frames, the shape matches much better!”</a:t>
            </a:r>
            <a:b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</a:br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en-US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FFT Loss Helps a Bit — But Not Fully</a:t>
            </a:r>
            <a:b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</a:b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Basic FFT loss penalizes frequency and magnitude of components</a:t>
            </a:r>
            <a:b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</a:b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So:</a:t>
            </a:r>
            <a:b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</a:b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 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A predicted signal with perfect frequency &amp; amplitude, but phase-shifted → still gets penalized</a:t>
            </a:r>
            <a:b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</a:b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 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Because inverse FFT will not reconstruct GT</a:t>
            </a:r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74362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71697D-9580-B24A-F1FC-3CF451DEE1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954F7FB-5E84-9754-F8D8-5A93A053C8E5}"/>
              </a:ext>
            </a:extLst>
          </p:cNvPr>
          <p:cNvSpPr txBox="1"/>
          <p:nvPr/>
        </p:nvSpPr>
        <p:spPr>
          <a:xfrm>
            <a:off x="0" y="266055"/>
            <a:ext cx="8327848" cy="506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Caladea"/>
                <a:ea typeface="HY견고딕" pitchFamily="18" charset="-127"/>
              </a:rPr>
              <a:t>Solution Experiments</a:t>
            </a:r>
            <a:endParaRPr lang="ko-KR" altLang="en-US" dirty="0">
              <a:latin typeface="Caladea"/>
              <a:ea typeface="HY견고딕" pitchFamily="18" charset="-127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945CC2-28F9-4A66-91B1-DC51417A13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917" y="-107801"/>
            <a:ext cx="1571625" cy="747713"/>
          </a:xfrm>
          <a:prstGeom prst="rect">
            <a:avLst/>
          </a:prstGeom>
        </p:spPr>
      </p:pic>
      <p:sp>
        <p:nvSpPr>
          <p:cNvPr id="64" name="슬라이드 번호 개체 틀 2">
            <a:extLst>
              <a:ext uri="{FF2B5EF4-FFF2-40B4-BE49-F238E27FC236}">
                <a16:creationId xmlns:a16="http://schemas.microsoft.com/office/drawing/2014/main" id="{E24F6677-9527-B590-58C4-88BA25798912}"/>
              </a:ext>
            </a:extLst>
          </p:cNvPr>
          <p:cNvSpPr txBox="1">
            <a:spLocks/>
          </p:cNvSpPr>
          <p:nvPr/>
        </p:nvSpPr>
        <p:spPr>
          <a:xfrm>
            <a:off x="7925012" y="7042731"/>
            <a:ext cx="2495127" cy="40256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defPPr>
              <a:defRPr lang="ko-KR"/>
            </a:defPPr>
            <a:lvl1pPr marL="0" algn="r" defTabSz="995690" rtl="0" eaLnBrk="1" latinLnBrk="1" hangingPunct="1"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9784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569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9353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9138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8922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8707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84916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82761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B597EC8-03FB-421D-BA76-5865596B8B77}" type="slidenum">
              <a:rPr lang="ko-KR" altLang="en-US" smtClean="0"/>
              <a:pPr/>
              <a:t>10</a:t>
            </a:fld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E49AB61-9C24-3F70-7936-E8E4B27ED28A}"/>
              </a:ext>
            </a:extLst>
          </p:cNvPr>
          <p:cNvSpPr txBox="1"/>
          <p:nvPr/>
        </p:nvSpPr>
        <p:spPr>
          <a:xfrm>
            <a:off x="522163" y="900311"/>
            <a:ext cx="9897975" cy="60335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1000" b="0" i="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Consolas" panose="020B0609020204030204" pitchFamily="49" charset="0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Mean Absolute Error (MAE) </a:t>
            </a:r>
            <a:b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</a:b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Definition: Computes MAE after shifting predictions ±k frames to align better temporally.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Purpose: Penalizes large absolute deviations; robust to outliers. Shift-invariance allows handling latency or alignment mismatch.</a:t>
            </a:r>
          </a:p>
          <a:p>
            <a:pPr>
              <a:lnSpc>
                <a:spcPct val="150000"/>
              </a:lnSpc>
            </a:pP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Consolas" panose="020B06090202040302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88114F-F400-619E-556C-A66DE9FC97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6220" y="2268463"/>
            <a:ext cx="8136904" cy="4037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177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71697D-9580-B24A-F1FC-3CF451DEE1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954F7FB-5E84-9754-F8D8-5A93A053C8E5}"/>
              </a:ext>
            </a:extLst>
          </p:cNvPr>
          <p:cNvSpPr txBox="1"/>
          <p:nvPr/>
        </p:nvSpPr>
        <p:spPr>
          <a:xfrm>
            <a:off x="0" y="266055"/>
            <a:ext cx="8327848" cy="506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Caladea"/>
                <a:ea typeface="HY견고딕" pitchFamily="18" charset="-127"/>
              </a:rPr>
              <a:t>Solution Experiments</a:t>
            </a:r>
            <a:endParaRPr lang="ko-KR" altLang="en-US" dirty="0">
              <a:latin typeface="Caladea"/>
              <a:ea typeface="HY견고딕" pitchFamily="18" charset="-127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945CC2-28F9-4A66-91B1-DC51417A13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917" y="-107801"/>
            <a:ext cx="1571625" cy="747713"/>
          </a:xfrm>
          <a:prstGeom prst="rect">
            <a:avLst/>
          </a:prstGeom>
        </p:spPr>
      </p:pic>
      <p:sp>
        <p:nvSpPr>
          <p:cNvPr id="64" name="슬라이드 번호 개체 틀 2">
            <a:extLst>
              <a:ext uri="{FF2B5EF4-FFF2-40B4-BE49-F238E27FC236}">
                <a16:creationId xmlns:a16="http://schemas.microsoft.com/office/drawing/2014/main" id="{E24F6677-9527-B590-58C4-88BA25798912}"/>
              </a:ext>
            </a:extLst>
          </p:cNvPr>
          <p:cNvSpPr txBox="1">
            <a:spLocks/>
          </p:cNvSpPr>
          <p:nvPr/>
        </p:nvSpPr>
        <p:spPr>
          <a:xfrm>
            <a:off x="7925012" y="7042731"/>
            <a:ext cx="2495127" cy="40256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defPPr>
              <a:defRPr lang="ko-KR"/>
            </a:defPPr>
            <a:lvl1pPr marL="0" algn="r" defTabSz="995690" rtl="0" eaLnBrk="1" latinLnBrk="1" hangingPunct="1"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9784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569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9353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9138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8922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8707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84916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82761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B597EC8-03FB-421D-BA76-5865596B8B77}" type="slidenum">
              <a:rPr lang="ko-KR" altLang="en-US" smtClean="0"/>
              <a:pPr/>
              <a:t>11</a:t>
            </a:fld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E49AB61-9C24-3F70-7936-E8E4B27ED28A}"/>
              </a:ext>
            </a:extLst>
          </p:cNvPr>
          <p:cNvSpPr txBox="1"/>
          <p:nvPr/>
        </p:nvSpPr>
        <p:spPr>
          <a:xfrm>
            <a:off x="522163" y="900311"/>
            <a:ext cx="9897975" cy="58796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2. FFT Loss (Frequency-Domain Loss)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Definition: Computes difference in magnitude spectra of predicted vs target signals in the frequency domain.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Purpose: Ensures the model captures pulse frequency content even if time-domain shape differs.</a:t>
            </a:r>
          </a:p>
          <a:p>
            <a:pPr>
              <a:lnSpc>
                <a:spcPct val="150000"/>
              </a:lnSpc>
            </a:pP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Consolas" panose="020B06090202040302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2E06E2-3ABE-B466-32DA-2B0F9BC884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5198" y="2111666"/>
            <a:ext cx="8083004" cy="4010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2654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71697D-9580-B24A-F1FC-3CF451DEE1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954F7FB-5E84-9754-F8D8-5A93A053C8E5}"/>
              </a:ext>
            </a:extLst>
          </p:cNvPr>
          <p:cNvSpPr txBox="1"/>
          <p:nvPr/>
        </p:nvSpPr>
        <p:spPr>
          <a:xfrm>
            <a:off x="0" y="266055"/>
            <a:ext cx="8327848" cy="506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Caladea"/>
                <a:ea typeface="HY견고딕" pitchFamily="18" charset="-127"/>
              </a:rPr>
              <a:t>Solution Experiments</a:t>
            </a:r>
            <a:endParaRPr lang="ko-KR" altLang="en-US" dirty="0">
              <a:latin typeface="Caladea"/>
              <a:ea typeface="HY견고딕" pitchFamily="18" charset="-127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945CC2-28F9-4A66-91B1-DC51417A13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917" y="-107801"/>
            <a:ext cx="1571625" cy="747713"/>
          </a:xfrm>
          <a:prstGeom prst="rect">
            <a:avLst/>
          </a:prstGeom>
        </p:spPr>
      </p:pic>
      <p:sp>
        <p:nvSpPr>
          <p:cNvPr id="64" name="슬라이드 번호 개체 틀 2">
            <a:extLst>
              <a:ext uri="{FF2B5EF4-FFF2-40B4-BE49-F238E27FC236}">
                <a16:creationId xmlns:a16="http://schemas.microsoft.com/office/drawing/2014/main" id="{E24F6677-9527-B590-58C4-88BA25798912}"/>
              </a:ext>
            </a:extLst>
          </p:cNvPr>
          <p:cNvSpPr txBox="1">
            <a:spLocks/>
          </p:cNvSpPr>
          <p:nvPr/>
        </p:nvSpPr>
        <p:spPr>
          <a:xfrm>
            <a:off x="7925012" y="7042731"/>
            <a:ext cx="2495127" cy="40256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defPPr>
              <a:defRPr lang="ko-KR"/>
            </a:defPPr>
            <a:lvl1pPr marL="0" algn="r" defTabSz="995690" rtl="0" eaLnBrk="1" latinLnBrk="1" hangingPunct="1"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9784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569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9353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9138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8922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8707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84916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82761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B597EC8-03FB-421D-BA76-5865596B8B77}" type="slidenum">
              <a:rPr lang="ko-KR" altLang="en-US" smtClean="0"/>
              <a:pPr/>
              <a:t>12</a:t>
            </a:fld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E49AB61-9C24-3F70-7936-E8E4B27ED28A}"/>
              </a:ext>
            </a:extLst>
          </p:cNvPr>
          <p:cNvSpPr txBox="1"/>
          <p:nvPr/>
        </p:nvSpPr>
        <p:spPr>
          <a:xfrm>
            <a:off x="522163" y="900311"/>
            <a:ext cx="9897975" cy="65875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1000" b="0" i="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3. FFT Magnitude Loss (Magnitude + Phase Fusion Loss)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Definition: Computes absolute difference between phase angles of predicted and ground truth BVP in the FFT domain.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Purpose: Preserves waveform alignment and phase information, not just frequency content.</a:t>
            </a:r>
          </a:p>
          <a:p>
            <a:pPr>
              <a:lnSpc>
                <a:spcPct val="150000"/>
              </a:lnSpc>
            </a:pP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Reference: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Schroff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 et al., "Signal Phase Loss for Speech Waveform Regression", 2021 (adapted for BVP).Less explored in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rPPG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 directly, but phase-sensitive methods are increasingly used in waveform synthesis.</a:t>
            </a:r>
          </a:p>
          <a:p>
            <a:pPr>
              <a:lnSpc>
                <a:spcPct val="150000"/>
              </a:lnSpc>
            </a:pP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Consolas" panose="020B06090202040302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41BB14-8FC9-1C59-9441-6C69BA5E71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180" y="2152878"/>
            <a:ext cx="8227020" cy="4082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9229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71697D-9580-B24A-F1FC-3CF451DEE1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954F7FB-5E84-9754-F8D8-5A93A053C8E5}"/>
              </a:ext>
            </a:extLst>
          </p:cNvPr>
          <p:cNvSpPr txBox="1"/>
          <p:nvPr/>
        </p:nvSpPr>
        <p:spPr>
          <a:xfrm>
            <a:off x="0" y="266055"/>
            <a:ext cx="8327848" cy="506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Caladea"/>
                <a:ea typeface="HY견고딕" pitchFamily="18" charset="-127"/>
              </a:rPr>
              <a:t>Solution Experiments</a:t>
            </a:r>
            <a:endParaRPr lang="ko-KR" altLang="en-US" dirty="0">
              <a:latin typeface="Caladea"/>
              <a:ea typeface="HY견고딕" pitchFamily="18" charset="-127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945CC2-28F9-4A66-91B1-DC51417A13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917" y="-107801"/>
            <a:ext cx="1571625" cy="747713"/>
          </a:xfrm>
          <a:prstGeom prst="rect">
            <a:avLst/>
          </a:prstGeom>
        </p:spPr>
      </p:pic>
      <p:sp>
        <p:nvSpPr>
          <p:cNvPr id="64" name="슬라이드 번호 개체 틀 2">
            <a:extLst>
              <a:ext uri="{FF2B5EF4-FFF2-40B4-BE49-F238E27FC236}">
                <a16:creationId xmlns:a16="http://schemas.microsoft.com/office/drawing/2014/main" id="{E24F6677-9527-B590-58C4-88BA25798912}"/>
              </a:ext>
            </a:extLst>
          </p:cNvPr>
          <p:cNvSpPr txBox="1">
            <a:spLocks/>
          </p:cNvSpPr>
          <p:nvPr/>
        </p:nvSpPr>
        <p:spPr>
          <a:xfrm>
            <a:off x="7925012" y="7042731"/>
            <a:ext cx="2495127" cy="40256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defPPr>
              <a:defRPr lang="ko-KR"/>
            </a:defPPr>
            <a:lvl1pPr marL="0" algn="r" defTabSz="995690" rtl="0" eaLnBrk="1" latinLnBrk="1" hangingPunct="1"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9784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569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9353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9138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8922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8707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84916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82761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B597EC8-03FB-421D-BA76-5865596B8B77}" type="slidenum">
              <a:rPr lang="ko-KR" altLang="en-US" smtClean="0"/>
              <a:pPr/>
              <a:t>13</a:t>
            </a:fld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E49AB61-9C24-3F70-7936-E8E4B27ED28A}"/>
              </a:ext>
            </a:extLst>
          </p:cNvPr>
          <p:cNvSpPr txBox="1"/>
          <p:nvPr/>
        </p:nvSpPr>
        <p:spPr>
          <a:xfrm>
            <a:off x="522163" y="900311"/>
            <a:ext cx="9897975" cy="64336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4. Gradient Difference Loss (GDL)</a:t>
            </a:r>
            <a:b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</a:b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Definition: Penalizes differences in first-order derivatives (slopes) between predicted and true signals.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Purpose: Encourages smoothness and sharp transitions matching the target signal. Helps in reducing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oversmoothing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.</a:t>
            </a:r>
          </a:p>
          <a:p>
            <a:pPr>
              <a:lnSpc>
                <a:spcPct val="150000"/>
              </a:lnSpc>
            </a:pP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Reference: Mathieu et al., "Deep multi-scale video prediction beyond mean square error", ICLR 2016.Shi et al., "Motion-Aware Temporal Fusion for Deep Video-Based Physiological Measurement", CVPR 2020.</a:t>
            </a:r>
          </a:p>
          <a:p>
            <a:pPr>
              <a:lnSpc>
                <a:spcPct val="150000"/>
              </a:lnSpc>
            </a:pP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Consolas" panose="020B0609020204030204" pitchFamily="49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158031E-81E0-04EE-173C-768F450324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180" y="2052439"/>
            <a:ext cx="8371036" cy="4153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3941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71697D-9580-B24A-F1FC-3CF451DEE1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954F7FB-5E84-9754-F8D8-5A93A053C8E5}"/>
              </a:ext>
            </a:extLst>
          </p:cNvPr>
          <p:cNvSpPr txBox="1"/>
          <p:nvPr/>
        </p:nvSpPr>
        <p:spPr>
          <a:xfrm>
            <a:off x="0" y="266055"/>
            <a:ext cx="8327848" cy="506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Caladea"/>
                <a:ea typeface="HY견고딕" pitchFamily="18" charset="-127"/>
              </a:rPr>
              <a:t>Solution Experiments</a:t>
            </a:r>
            <a:endParaRPr lang="ko-KR" altLang="en-US" dirty="0">
              <a:latin typeface="Caladea"/>
              <a:ea typeface="HY견고딕" pitchFamily="18" charset="-127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945CC2-28F9-4A66-91B1-DC51417A13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917" y="-107801"/>
            <a:ext cx="1571625" cy="747713"/>
          </a:xfrm>
          <a:prstGeom prst="rect">
            <a:avLst/>
          </a:prstGeom>
        </p:spPr>
      </p:pic>
      <p:sp>
        <p:nvSpPr>
          <p:cNvPr id="64" name="슬라이드 번호 개체 틀 2">
            <a:extLst>
              <a:ext uri="{FF2B5EF4-FFF2-40B4-BE49-F238E27FC236}">
                <a16:creationId xmlns:a16="http://schemas.microsoft.com/office/drawing/2014/main" id="{E24F6677-9527-B590-58C4-88BA25798912}"/>
              </a:ext>
            </a:extLst>
          </p:cNvPr>
          <p:cNvSpPr txBox="1">
            <a:spLocks/>
          </p:cNvSpPr>
          <p:nvPr/>
        </p:nvSpPr>
        <p:spPr>
          <a:xfrm>
            <a:off x="7925012" y="7042731"/>
            <a:ext cx="2495127" cy="40256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defPPr>
              <a:defRPr lang="ko-KR"/>
            </a:defPPr>
            <a:lvl1pPr marL="0" algn="r" defTabSz="995690" rtl="0" eaLnBrk="1" latinLnBrk="1" hangingPunct="1"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9784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569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9353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9138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8922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8707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84916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82761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B597EC8-03FB-421D-BA76-5865596B8B77}" type="slidenum">
              <a:rPr lang="ko-KR" altLang="en-US" smtClean="0"/>
              <a:pPr/>
              <a:t>14</a:t>
            </a:fld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E49AB61-9C24-3F70-7936-E8E4B27ED28A}"/>
              </a:ext>
            </a:extLst>
          </p:cNvPr>
          <p:cNvSpPr txBox="1"/>
          <p:nvPr/>
        </p:nvSpPr>
        <p:spPr>
          <a:xfrm>
            <a:off x="522163" y="900311"/>
            <a:ext cx="9897975" cy="64336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5. Correlation Loss (Pearson/PCC)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Definition: Measures linear correlation between prediction and target.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Purpose: Encourages high linear similarity even if scale or baseline differs.</a:t>
            </a:r>
          </a:p>
          <a:p>
            <a:pPr>
              <a:lnSpc>
                <a:spcPct val="150000"/>
              </a:lnSpc>
            </a:pP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Reference: Yu et al., "Remote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Photoplethysmograph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 Signal Recovery via Representation Learning and Temporal Filtering", IEEE TMI 2019.Xuesong et al., "Dual-GAN: Domain Adaptation from RGB to Infrared Video for RPPG", 2021.</a:t>
            </a:r>
          </a:p>
          <a:p>
            <a:pPr>
              <a:lnSpc>
                <a:spcPct val="150000"/>
              </a:lnSpc>
            </a:pP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Consolas" panose="020B06090202040302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5EA176-34F3-66C0-4078-0904EF813E5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0876" y="1476375"/>
            <a:ext cx="1872208" cy="4351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948BEF9-347E-7A70-5C5B-DC9A6A63B5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9351" y="2171917"/>
            <a:ext cx="7885634" cy="3912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0985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71697D-9580-B24A-F1FC-3CF451DEE1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954F7FB-5E84-9754-F8D8-5A93A053C8E5}"/>
              </a:ext>
            </a:extLst>
          </p:cNvPr>
          <p:cNvSpPr txBox="1"/>
          <p:nvPr/>
        </p:nvSpPr>
        <p:spPr>
          <a:xfrm>
            <a:off x="0" y="266055"/>
            <a:ext cx="8327848" cy="506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Caladea"/>
                <a:ea typeface="HY견고딕" pitchFamily="18" charset="-127"/>
              </a:rPr>
              <a:t>Solution Experiments</a:t>
            </a:r>
            <a:endParaRPr lang="ko-KR" altLang="en-US" dirty="0">
              <a:latin typeface="Caladea"/>
              <a:ea typeface="HY견고딕" pitchFamily="18" charset="-127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945CC2-28F9-4A66-91B1-DC51417A13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917" y="-107801"/>
            <a:ext cx="1571625" cy="747713"/>
          </a:xfrm>
          <a:prstGeom prst="rect">
            <a:avLst/>
          </a:prstGeom>
        </p:spPr>
      </p:pic>
      <p:sp>
        <p:nvSpPr>
          <p:cNvPr id="64" name="슬라이드 번호 개체 틀 2">
            <a:extLst>
              <a:ext uri="{FF2B5EF4-FFF2-40B4-BE49-F238E27FC236}">
                <a16:creationId xmlns:a16="http://schemas.microsoft.com/office/drawing/2014/main" id="{E24F6677-9527-B590-58C4-88BA25798912}"/>
              </a:ext>
            </a:extLst>
          </p:cNvPr>
          <p:cNvSpPr txBox="1">
            <a:spLocks/>
          </p:cNvSpPr>
          <p:nvPr/>
        </p:nvSpPr>
        <p:spPr>
          <a:xfrm>
            <a:off x="7925012" y="7042731"/>
            <a:ext cx="2495127" cy="40256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defPPr>
              <a:defRPr lang="ko-KR"/>
            </a:defPPr>
            <a:lvl1pPr marL="0" algn="r" defTabSz="995690" rtl="0" eaLnBrk="1" latinLnBrk="1" hangingPunct="1"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9784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569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9353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9138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8922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8707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84916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82761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B597EC8-03FB-421D-BA76-5865596B8B77}" type="slidenum">
              <a:rPr lang="ko-KR" altLang="en-US" smtClean="0"/>
              <a:pPr/>
              <a:t>15</a:t>
            </a:fld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E49AB61-9C24-3F70-7936-E8E4B27ED28A}"/>
              </a:ext>
            </a:extLst>
          </p:cNvPr>
          <p:cNvSpPr txBox="1"/>
          <p:nvPr/>
        </p:nvSpPr>
        <p:spPr>
          <a:xfrm>
            <a:off x="522164" y="900311"/>
            <a:ext cx="9897975" cy="64336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6. Cross-Correlation (Max Shifted Correlation) Loss</a:t>
            </a:r>
            <a:b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</a:b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Definition: Calculates correlation between predicted and ground truth signals at various time shifts and takes the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maximum.Purpose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: Allows for temporal misalignment (e.g., signal lag) while still enforcing shape similarity.</a:t>
            </a:r>
          </a:p>
          <a:p>
            <a:pPr>
              <a:lnSpc>
                <a:spcPct val="150000"/>
              </a:lnSpc>
            </a:pP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Reference: Chen et al., "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PhysNet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: A Spatiotemporal Deep Learning Framework for Video-Based Physiological Measurement", BMVC 2018.Recent temporal shift-invariant metrics used in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BVPNet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PhysFormer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, etc.</a:t>
            </a:r>
          </a:p>
          <a:p>
            <a:pPr>
              <a:lnSpc>
                <a:spcPct val="150000"/>
              </a:lnSpc>
            </a:pP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Consolas" panose="020B0609020204030204" pitchFamily="49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436579F-94F7-D95D-01DE-A34683B099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336" y="1861545"/>
            <a:ext cx="9091116" cy="4511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6390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71697D-9580-B24A-F1FC-3CF451DEE1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954F7FB-5E84-9754-F8D8-5A93A053C8E5}"/>
              </a:ext>
            </a:extLst>
          </p:cNvPr>
          <p:cNvSpPr txBox="1"/>
          <p:nvPr/>
        </p:nvSpPr>
        <p:spPr>
          <a:xfrm>
            <a:off x="0" y="266055"/>
            <a:ext cx="8327848" cy="506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Caladea"/>
                <a:ea typeface="HY견고딕" pitchFamily="18" charset="-127"/>
              </a:rPr>
              <a:t>Solution Experiments</a:t>
            </a:r>
            <a:endParaRPr lang="ko-KR" altLang="en-US" dirty="0">
              <a:latin typeface="Caladea"/>
              <a:ea typeface="HY견고딕" pitchFamily="18" charset="-127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945CC2-28F9-4A66-91B1-DC51417A13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917" y="-107801"/>
            <a:ext cx="1571625" cy="747713"/>
          </a:xfrm>
          <a:prstGeom prst="rect">
            <a:avLst/>
          </a:prstGeom>
        </p:spPr>
      </p:pic>
      <p:sp>
        <p:nvSpPr>
          <p:cNvPr id="64" name="슬라이드 번호 개체 틀 2">
            <a:extLst>
              <a:ext uri="{FF2B5EF4-FFF2-40B4-BE49-F238E27FC236}">
                <a16:creationId xmlns:a16="http://schemas.microsoft.com/office/drawing/2014/main" id="{E24F6677-9527-B590-58C4-88BA25798912}"/>
              </a:ext>
            </a:extLst>
          </p:cNvPr>
          <p:cNvSpPr txBox="1">
            <a:spLocks/>
          </p:cNvSpPr>
          <p:nvPr/>
        </p:nvSpPr>
        <p:spPr>
          <a:xfrm>
            <a:off x="7925012" y="7042731"/>
            <a:ext cx="2495127" cy="40256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defPPr>
              <a:defRPr lang="ko-KR"/>
            </a:defPPr>
            <a:lvl1pPr marL="0" algn="r" defTabSz="995690" rtl="0" eaLnBrk="1" latinLnBrk="1" hangingPunct="1"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9784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569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9353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9138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8922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8707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84916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82761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B597EC8-03FB-421D-BA76-5865596B8B77}" type="slidenum">
              <a:rPr lang="ko-KR" altLang="en-US" smtClean="0"/>
              <a:pPr/>
              <a:t>16</a:t>
            </a:fld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E49AB61-9C24-3F70-7936-E8E4B27ED28A}"/>
              </a:ext>
            </a:extLst>
          </p:cNvPr>
          <p:cNvSpPr txBox="1"/>
          <p:nvPr/>
        </p:nvSpPr>
        <p:spPr>
          <a:xfrm>
            <a:off x="260754" y="932671"/>
            <a:ext cx="9897975" cy="61566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7. Phase Correlation Loss</a:t>
            </a:r>
            <a:b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</a:b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Definition: Uses cross power spectrum to measure relative alignment between signals. Peak of the inverse FFT of the normalized spectrum gives phase correlation.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Purpose: Highly robust to scale/offset, focuses on temporal alignment of periodic signals.</a:t>
            </a:r>
          </a:p>
          <a:p>
            <a:pPr>
              <a:lnSpc>
                <a:spcPct val="150000"/>
              </a:lnSpc>
            </a:pP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Reference:Skandiranis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 et al., "Phase correlation: a fast and robust approach for time delay estimation", 2009.Introduced in audio/radar, but adaptable for periodic BVP alignment.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48DBED-D188-3F18-2FE3-75BB78F491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6220" y="2268463"/>
            <a:ext cx="8126408" cy="4032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8287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71697D-9580-B24A-F1FC-3CF451DEE1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954F7FB-5E84-9754-F8D8-5A93A053C8E5}"/>
              </a:ext>
            </a:extLst>
          </p:cNvPr>
          <p:cNvSpPr txBox="1"/>
          <p:nvPr/>
        </p:nvSpPr>
        <p:spPr>
          <a:xfrm>
            <a:off x="0" y="266055"/>
            <a:ext cx="8327848" cy="506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Caladea"/>
                <a:ea typeface="HY견고딕" pitchFamily="18" charset="-127"/>
              </a:rPr>
              <a:t>Solution Experiments</a:t>
            </a:r>
            <a:endParaRPr lang="ko-KR" altLang="en-US" dirty="0">
              <a:latin typeface="Caladea"/>
              <a:ea typeface="HY견고딕" pitchFamily="18" charset="-127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945CC2-28F9-4A66-91B1-DC51417A13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917" y="-107801"/>
            <a:ext cx="1571625" cy="747713"/>
          </a:xfrm>
          <a:prstGeom prst="rect">
            <a:avLst/>
          </a:prstGeom>
        </p:spPr>
      </p:pic>
      <p:sp>
        <p:nvSpPr>
          <p:cNvPr id="64" name="슬라이드 번호 개체 틀 2">
            <a:extLst>
              <a:ext uri="{FF2B5EF4-FFF2-40B4-BE49-F238E27FC236}">
                <a16:creationId xmlns:a16="http://schemas.microsoft.com/office/drawing/2014/main" id="{E24F6677-9527-B590-58C4-88BA25798912}"/>
              </a:ext>
            </a:extLst>
          </p:cNvPr>
          <p:cNvSpPr txBox="1">
            <a:spLocks/>
          </p:cNvSpPr>
          <p:nvPr/>
        </p:nvSpPr>
        <p:spPr>
          <a:xfrm>
            <a:off x="7925012" y="7042731"/>
            <a:ext cx="2495127" cy="40256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defPPr>
              <a:defRPr lang="ko-KR"/>
            </a:defPPr>
            <a:lvl1pPr marL="0" algn="r" defTabSz="995690" rtl="0" eaLnBrk="1" latinLnBrk="1" hangingPunct="1"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9784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569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9353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9138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8922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8707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84916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82761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B597EC8-03FB-421D-BA76-5865596B8B77}" type="slidenum">
              <a:rPr lang="ko-KR" altLang="en-US" smtClean="0"/>
              <a:pPr/>
              <a:t>17</a:t>
            </a:fld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E49AB61-9C24-3F70-7936-E8E4B27ED28A}"/>
              </a:ext>
            </a:extLst>
          </p:cNvPr>
          <p:cNvSpPr txBox="1"/>
          <p:nvPr/>
        </p:nvSpPr>
        <p:spPr>
          <a:xfrm>
            <a:off x="397712" y="1116335"/>
            <a:ext cx="9897975" cy="56026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8. Soft Shift-Invariant MAE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Definition: Uses soft-minimum (log-sum-exp) over MAEs computed at multiple temporal shifts.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Purpose: Smooths the hard min operation, makes the shift tolerance differentiable.</a:t>
            </a:r>
          </a:p>
          <a:p>
            <a:pPr>
              <a:lnSpc>
                <a:spcPct val="150000"/>
              </a:lnSpc>
            </a:pP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Reference: Inspired by attention-based alignment losses, e.g., soft DTW: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Cuturi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 et al., “Soft-DTW: a Differentiable Loss Function for Time-Series”, ICML 2017.Used in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PhysNet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 variants implicitly.</a:t>
            </a:r>
          </a:p>
          <a:p>
            <a:pPr>
              <a:lnSpc>
                <a:spcPct val="150000"/>
              </a:lnSpc>
            </a:pP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Consolas" panose="020B0609020204030204" pitchFamily="49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B621A3F-BD11-1926-46D2-9DC44076B3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9565" y="2092997"/>
            <a:ext cx="7354267" cy="3649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0067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71697D-9580-B24A-F1FC-3CF451DEE1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954F7FB-5E84-9754-F8D8-5A93A053C8E5}"/>
              </a:ext>
            </a:extLst>
          </p:cNvPr>
          <p:cNvSpPr txBox="1"/>
          <p:nvPr/>
        </p:nvSpPr>
        <p:spPr>
          <a:xfrm>
            <a:off x="0" y="266055"/>
            <a:ext cx="8327848" cy="506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Caladea"/>
                <a:ea typeface="HY견고딕" pitchFamily="18" charset="-127"/>
              </a:rPr>
              <a:t>Solution Experiments</a:t>
            </a:r>
            <a:endParaRPr lang="ko-KR" altLang="en-US" dirty="0">
              <a:latin typeface="Caladea"/>
              <a:ea typeface="HY견고딕" pitchFamily="18" charset="-127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945CC2-28F9-4A66-91B1-DC51417A13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917" y="-107801"/>
            <a:ext cx="1571625" cy="747713"/>
          </a:xfrm>
          <a:prstGeom prst="rect">
            <a:avLst/>
          </a:prstGeom>
        </p:spPr>
      </p:pic>
      <p:sp>
        <p:nvSpPr>
          <p:cNvPr id="64" name="슬라이드 번호 개체 틀 2">
            <a:extLst>
              <a:ext uri="{FF2B5EF4-FFF2-40B4-BE49-F238E27FC236}">
                <a16:creationId xmlns:a16="http://schemas.microsoft.com/office/drawing/2014/main" id="{E24F6677-9527-B590-58C4-88BA25798912}"/>
              </a:ext>
            </a:extLst>
          </p:cNvPr>
          <p:cNvSpPr txBox="1">
            <a:spLocks/>
          </p:cNvSpPr>
          <p:nvPr/>
        </p:nvSpPr>
        <p:spPr>
          <a:xfrm>
            <a:off x="7925012" y="7042731"/>
            <a:ext cx="2495127" cy="40256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defPPr>
              <a:defRPr lang="ko-KR"/>
            </a:defPPr>
            <a:lvl1pPr marL="0" algn="r" defTabSz="995690" rtl="0" eaLnBrk="1" latinLnBrk="1" hangingPunct="1"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9784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569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9353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9138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8922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8707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84916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82761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B597EC8-03FB-421D-BA76-5865596B8B77}" type="slidenum">
              <a:rPr lang="ko-KR" altLang="en-US" smtClean="0"/>
              <a:pPr/>
              <a:t>18</a:t>
            </a:fld>
            <a:endParaRPr lang="ko-KR" alt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3567CD3-3B20-0E2B-931F-8D40D97459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2441008"/>
              </p:ext>
            </p:extLst>
          </p:nvPr>
        </p:nvGraphicFramePr>
        <p:xfrm>
          <a:off x="378149" y="1260351"/>
          <a:ext cx="10041990" cy="4661150"/>
        </p:xfrm>
        <a:graphic>
          <a:graphicData uri="http://schemas.openxmlformats.org/drawingml/2006/table">
            <a:tbl>
              <a:tblPr/>
              <a:tblGrid>
                <a:gridCol w="2008398">
                  <a:extLst>
                    <a:ext uri="{9D8B030D-6E8A-4147-A177-3AD203B41FA5}">
                      <a16:colId xmlns:a16="http://schemas.microsoft.com/office/drawing/2014/main" val="2310170966"/>
                    </a:ext>
                  </a:extLst>
                </a:gridCol>
                <a:gridCol w="2008398">
                  <a:extLst>
                    <a:ext uri="{9D8B030D-6E8A-4147-A177-3AD203B41FA5}">
                      <a16:colId xmlns:a16="http://schemas.microsoft.com/office/drawing/2014/main" val="1585928926"/>
                    </a:ext>
                  </a:extLst>
                </a:gridCol>
                <a:gridCol w="2008398">
                  <a:extLst>
                    <a:ext uri="{9D8B030D-6E8A-4147-A177-3AD203B41FA5}">
                      <a16:colId xmlns:a16="http://schemas.microsoft.com/office/drawing/2014/main" val="3189591002"/>
                    </a:ext>
                  </a:extLst>
                </a:gridCol>
                <a:gridCol w="2008398">
                  <a:extLst>
                    <a:ext uri="{9D8B030D-6E8A-4147-A177-3AD203B41FA5}">
                      <a16:colId xmlns:a16="http://schemas.microsoft.com/office/drawing/2014/main" val="3622661697"/>
                    </a:ext>
                  </a:extLst>
                </a:gridCol>
                <a:gridCol w="2008398">
                  <a:extLst>
                    <a:ext uri="{9D8B030D-6E8A-4147-A177-3AD203B41FA5}">
                      <a16:colId xmlns:a16="http://schemas.microsoft.com/office/drawing/2014/main" val="553807991"/>
                    </a:ext>
                  </a:extLst>
                </a:gridCol>
              </a:tblGrid>
              <a:tr h="434034">
                <a:tc>
                  <a:txBody>
                    <a:bodyPr/>
                    <a:lstStyle/>
                    <a:p>
                      <a:r>
                        <a:rPr lang="en-US" sz="1100" b="1" dirty="0"/>
                        <a:t>Loss Type</a:t>
                      </a:r>
                    </a:p>
                  </a:txBody>
                  <a:tcPr marL="49629" marR="49629" marT="24814" marB="2481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1" dirty="0"/>
                        <a:t>Signal Domain</a:t>
                      </a:r>
                    </a:p>
                  </a:txBody>
                  <a:tcPr marL="49629" marR="49629" marT="24814" marB="2481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1" dirty="0"/>
                        <a:t>Goal</a:t>
                      </a:r>
                    </a:p>
                  </a:txBody>
                  <a:tcPr marL="49629" marR="49629" marT="24814" marB="2481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1" dirty="0"/>
                        <a:t>Robust To</a:t>
                      </a:r>
                    </a:p>
                  </a:txBody>
                  <a:tcPr marL="49629" marR="49629" marT="24814" marB="2481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1" dirty="0"/>
                        <a:t>Key Contribution</a:t>
                      </a:r>
                    </a:p>
                  </a:txBody>
                  <a:tcPr marL="49629" marR="49629" marT="24814" marB="2481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2398879"/>
                  </a:ext>
                </a:extLst>
              </a:tr>
              <a:tr h="434034">
                <a:tc>
                  <a:txBody>
                    <a:bodyPr/>
                    <a:lstStyle/>
                    <a:p>
                      <a:r>
                        <a:rPr lang="en-US" sz="1100" b="0" dirty="0"/>
                        <a:t>MAE / Shift-MAE</a:t>
                      </a:r>
                    </a:p>
                  </a:txBody>
                  <a:tcPr marL="49629" marR="49629" marT="24814" marB="2481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/>
                        <a:t>Time</a:t>
                      </a:r>
                    </a:p>
                  </a:txBody>
                  <a:tcPr marL="49629" marR="49629" marT="24814" marB="2481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/>
                        <a:t>Amplitude accuracy</a:t>
                      </a:r>
                    </a:p>
                  </a:txBody>
                  <a:tcPr marL="49629" marR="49629" marT="24814" marB="2481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/>
                        <a:t>Shift</a:t>
                      </a:r>
                    </a:p>
                  </a:txBody>
                  <a:tcPr marL="49629" marR="49629" marT="24814" marB="2481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/>
                        <a:t>Temporal alignment (hard)</a:t>
                      </a:r>
                    </a:p>
                  </a:txBody>
                  <a:tcPr marL="49629" marR="49629" marT="24814" marB="2481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2462780"/>
                  </a:ext>
                </a:extLst>
              </a:tr>
              <a:tr h="434034">
                <a:tc>
                  <a:txBody>
                    <a:bodyPr/>
                    <a:lstStyle/>
                    <a:p>
                      <a:r>
                        <a:rPr lang="en-US" sz="1100" b="0" dirty="0"/>
                        <a:t>Soft Shift-MAE</a:t>
                      </a:r>
                    </a:p>
                  </a:txBody>
                  <a:tcPr marL="49629" marR="49629" marT="24814" marB="2481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/>
                        <a:t>Time</a:t>
                      </a:r>
                    </a:p>
                  </a:txBody>
                  <a:tcPr marL="49629" marR="49629" marT="24814" marB="2481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/>
                        <a:t>Amplitude accuracy</a:t>
                      </a:r>
                    </a:p>
                  </a:txBody>
                  <a:tcPr marL="49629" marR="49629" marT="24814" marB="2481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/>
                        <a:t>Shift</a:t>
                      </a:r>
                    </a:p>
                  </a:txBody>
                  <a:tcPr marL="49629" marR="49629" marT="24814" marB="2481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/>
                        <a:t>Temporal alignment (soft)</a:t>
                      </a:r>
                    </a:p>
                  </a:txBody>
                  <a:tcPr marL="49629" marR="49629" marT="24814" marB="2481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1585520"/>
                  </a:ext>
                </a:extLst>
              </a:tr>
              <a:tr h="434034">
                <a:tc>
                  <a:txBody>
                    <a:bodyPr/>
                    <a:lstStyle/>
                    <a:p>
                      <a:r>
                        <a:rPr lang="en-US" sz="1100" b="0" dirty="0"/>
                        <a:t>FFT Magnitude Loss</a:t>
                      </a:r>
                    </a:p>
                  </a:txBody>
                  <a:tcPr marL="49629" marR="49629" marT="24814" marB="2481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/>
                        <a:t>Frequency</a:t>
                      </a:r>
                    </a:p>
                  </a:txBody>
                  <a:tcPr marL="49629" marR="49629" marT="24814" marB="2481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/>
                        <a:t>Spectral accuracy</a:t>
                      </a:r>
                    </a:p>
                  </a:txBody>
                  <a:tcPr marL="49629" marR="49629" marT="24814" marB="2481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/>
                        <a:t>Time warp</a:t>
                      </a:r>
                    </a:p>
                  </a:txBody>
                  <a:tcPr marL="49629" marR="49629" marT="24814" marB="2481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/>
                        <a:t>Captures HR frequency</a:t>
                      </a:r>
                    </a:p>
                  </a:txBody>
                  <a:tcPr marL="49629" marR="49629" marT="24814" marB="2481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2884173"/>
                  </a:ext>
                </a:extLst>
              </a:tr>
              <a:tr h="622745">
                <a:tc>
                  <a:txBody>
                    <a:bodyPr/>
                    <a:lstStyle/>
                    <a:p>
                      <a:r>
                        <a:rPr lang="en-US" sz="1100" b="0" dirty="0"/>
                        <a:t>FFT Phase Loss</a:t>
                      </a:r>
                    </a:p>
                  </a:txBody>
                  <a:tcPr marL="49629" marR="49629" marT="24814" marB="2481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/>
                        <a:t>Frequency</a:t>
                      </a:r>
                    </a:p>
                  </a:txBody>
                  <a:tcPr marL="49629" marR="49629" marT="24814" marB="2481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/>
                        <a:t>Phase (alignment) accuracy</a:t>
                      </a:r>
                    </a:p>
                  </a:txBody>
                  <a:tcPr marL="49629" marR="49629" marT="24814" marB="2481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/>
                        <a:t>Amplitude</a:t>
                      </a:r>
                    </a:p>
                  </a:txBody>
                  <a:tcPr marL="49629" marR="49629" marT="24814" marB="2481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/>
                        <a:t>Waveform shape &amp; peak alignment</a:t>
                      </a:r>
                    </a:p>
                  </a:txBody>
                  <a:tcPr marL="49629" marR="49629" marT="24814" marB="2481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52404645"/>
                  </a:ext>
                </a:extLst>
              </a:tr>
              <a:tr h="622745">
                <a:tc>
                  <a:txBody>
                    <a:bodyPr/>
                    <a:lstStyle/>
                    <a:p>
                      <a:r>
                        <a:rPr lang="en-US" sz="1100" b="0" dirty="0"/>
                        <a:t>GDL</a:t>
                      </a:r>
                    </a:p>
                  </a:txBody>
                  <a:tcPr marL="49629" marR="49629" marT="24814" marB="2481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dirty="0"/>
                        <a:t>Time</a:t>
                      </a:r>
                    </a:p>
                  </a:txBody>
                  <a:tcPr marL="49629" marR="49629" marT="24814" marB="2481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/>
                        <a:t>Slope similarity</a:t>
                      </a:r>
                    </a:p>
                  </a:txBody>
                  <a:tcPr marL="49629" marR="49629" marT="24814" marB="2481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/>
                        <a:t>Offset</a:t>
                      </a:r>
                    </a:p>
                  </a:txBody>
                  <a:tcPr marL="49629" marR="49629" marT="24814" marB="2481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dirty="0"/>
                        <a:t>Temporal smoothness and peaks</a:t>
                      </a:r>
                    </a:p>
                  </a:txBody>
                  <a:tcPr marL="49629" marR="49629" marT="24814" marB="2481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5632175"/>
                  </a:ext>
                </a:extLst>
              </a:tr>
              <a:tr h="622745">
                <a:tc>
                  <a:txBody>
                    <a:bodyPr/>
                    <a:lstStyle/>
                    <a:p>
                      <a:r>
                        <a:rPr lang="en-US" sz="1100" b="0" dirty="0"/>
                        <a:t>PCC / Corr</a:t>
                      </a:r>
                    </a:p>
                  </a:txBody>
                  <a:tcPr marL="49629" marR="49629" marT="24814" marB="2481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/>
                        <a:t>Time</a:t>
                      </a:r>
                    </a:p>
                  </a:txBody>
                  <a:tcPr marL="49629" marR="49629" marT="24814" marB="2481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/>
                        <a:t>Linear signal similarity</a:t>
                      </a:r>
                    </a:p>
                  </a:txBody>
                  <a:tcPr marL="49629" marR="49629" marT="24814" marB="2481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/>
                        <a:t>Scale</a:t>
                      </a:r>
                    </a:p>
                  </a:txBody>
                  <a:tcPr marL="49629" marR="49629" marT="24814" marB="2481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/>
                        <a:t>Shape match, scale-independent</a:t>
                      </a:r>
                    </a:p>
                  </a:txBody>
                  <a:tcPr marL="49629" marR="49629" marT="24814" marB="2481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3859417"/>
                  </a:ext>
                </a:extLst>
              </a:tr>
              <a:tr h="434034">
                <a:tc>
                  <a:txBody>
                    <a:bodyPr/>
                    <a:lstStyle/>
                    <a:p>
                      <a:r>
                        <a:rPr lang="en-US" sz="1100" b="0" dirty="0"/>
                        <a:t>Max Cross-Correlation</a:t>
                      </a:r>
                    </a:p>
                  </a:txBody>
                  <a:tcPr marL="49629" marR="49629" marT="24814" marB="2481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/>
                        <a:t>Time</a:t>
                      </a:r>
                    </a:p>
                  </a:txBody>
                  <a:tcPr marL="49629" marR="49629" marT="24814" marB="2481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/>
                        <a:t>Best-shifted similarity</a:t>
                      </a:r>
                    </a:p>
                  </a:txBody>
                  <a:tcPr marL="49629" marR="49629" marT="24814" marB="2481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/>
                        <a:t>Delay</a:t>
                      </a:r>
                    </a:p>
                  </a:txBody>
                  <a:tcPr marL="49629" marR="49629" marT="24814" marB="2481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/>
                        <a:t>Temporal offset tolerance</a:t>
                      </a:r>
                    </a:p>
                  </a:txBody>
                  <a:tcPr marL="49629" marR="49629" marT="24814" marB="2481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76048966"/>
                  </a:ext>
                </a:extLst>
              </a:tr>
              <a:tr h="622745">
                <a:tc>
                  <a:txBody>
                    <a:bodyPr/>
                    <a:lstStyle/>
                    <a:p>
                      <a:r>
                        <a:rPr lang="en-US" sz="1100" b="0" dirty="0"/>
                        <a:t>Phase Correlation</a:t>
                      </a:r>
                    </a:p>
                  </a:txBody>
                  <a:tcPr marL="49629" marR="49629" marT="24814" marB="2481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/>
                        <a:t>Frequency</a:t>
                      </a:r>
                    </a:p>
                  </a:txBody>
                  <a:tcPr marL="49629" marR="49629" marT="24814" marB="2481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dirty="0"/>
                        <a:t>Peak alignment via phase</a:t>
                      </a:r>
                    </a:p>
                  </a:txBody>
                  <a:tcPr marL="49629" marR="49629" marT="24814" marB="2481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/>
                        <a:t>Offset</a:t>
                      </a:r>
                    </a:p>
                  </a:txBody>
                  <a:tcPr marL="49629" marR="49629" marT="24814" marB="2481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dirty="0"/>
                        <a:t>High precision temporal correlation</a:t>
                      </a:r>
                    </a:p>
                  </a:txBody>
                  <a:tcPr marL="49629" marR="49629" marT="24814" marB="2481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57835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853821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71697D-9580-B24A-F1FC-3CF451DEE1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954F7FB-5E84-9754-F8D8-5A93A053C8E5}"/>
              </a:ext>
            </a:extLst>
          </p:cNvPr>
          <p:cNvSpPr txBox="1"/>
          <p:nvPr/>
        </p:nvSpPr>
        <p:spPr>
          <a:xfrm>
            <a:off x="275040" y="150524"/>
            <a:ext cx="8327848" cy="713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000" dirty="0">
                <a:solidFill>
                  <a:schemeClr val="accent6"/>
                </a:solidFill>
                <a:latin typeface="Caladea"/>
                <a:ea typeface="HY견고딕" pitchFamily="18" charset="-127"/>
              </a:rPr>
              <a:t>Peaks For Subject 27 from UBFC 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D476398-AE04-8425-0422-AA0A0139F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97EC8-03FB-421D-BA76-5865596B8B77}" type="slidenum">
              <a:rPr lang="ko-KR" altLang="en-US" smtClean="0"/>
              <a:pPr/>
              <a:t>1</a:t>
            </a:fld>
            <a:endParaRPr lang="ko-KR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945CC2-28F9-4A66-91B1-DC51417A13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917" y="-107801"/>
            <a:ext cx="1571625" cy="747713"/>
          </a:xfrm>
          <a:prstGeom prst="rect">
            <a:avLst/>
          </a:prstGeom>
        </p:spPr>
      </p:pic>
      <p:sp>
        <p:nvSpPr>
          <p:cNvPr id="64" name="슬라이드 번호 개체 틀 2">
            <a:extLst>
              <a:ext uri="{FF2B5EF4-FFF2-40B4-BE49-F238E27FC236}">
                <a16:creationId xmlns:a16="http://schemas.microsoft.com/office/drawing/2014/main" id="{E24F6677-9527-B590-58C4-88BA25798912}"/>
              </a:ext>
            </a:extLst>
          </p:cNvPr>
          <p:cNvSpPr txBox="1">
            <a:spLocks/>
          </p:cNvSpPr>
          <p:nvPr/>
        </p:nvSpPr>
        <p:spPr>
          <a:xfrm>
            <a:off x="7663603" y="7008172"/>
            <a:ext cx="2495127" cy="40256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defPPr>
              <a:defRPr lang="ko-KR"/>
            </a:defPPr>
            <a:lvl1pPr marL="0" algn="r" defTabSz="995690" rtl="0" eaLnBrk="1" latinLnBrk="1" hangingPunct="1"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9784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569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9353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9138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8922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8707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84916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82761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B597EC8-03FB-421D-BA76-5865596B8B77}" type="slidenum">
              <a:rPr lang="ko-KR" altLang="en-US" smtClean="0"/>
              <a:pPr/>
              <a:t>1</a:t>
            </a:fld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84A868A-0DB1-1A81-1F50-887D9E7ACB47}"/>
              </a:ext>
            </a:extLst>
          </p:cNvPr>
          <p:cNvSpPr txBox="1"/>
          <p:nvPr/>
        </p:nvSpPr>
        <p:spPr>
          <a:xfrm>
            <a:off x="241688" y="1140787"/>
            <a:ext cx="1978132" cy="307777"/>
          </a:xfrm>
          <a:prstGeom prst="rect">
            <a:avLst/>
          </a:prstGeom>
          <a:noFill/>
          <a:ln w="28575"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FF478D"/>
                </a:solidFill>
                <a:latin typeface="Consolas" panose="020B0609020204030204" pitchFamily="49" charset="0"/>
              </a:rPr>
              <a:t>POS, MAE = 30</a:t>
            </a:r>
            <a:endParaRPr lang="en-US" sz="1400" b="1" dirty="0">
              <a:solidFill>
                <a:srgbClr val="FF478D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2990AB-DB56-1FF3-ACF8-345B752B85C6}"/>
              </a:ext>
            </a:extLst>
          </p:cNvPr>
          <p:cNvSpPr txBox="1"/>
          <p:nvPr/>
        </p:nvSpPr>
        <p:spPr>
          <a:xfrm>
            <a:off x="8651008" y="1140786"/>
            <a:ext cx="1978132" cy="307777"/>
          </a:xfrm>
          <a:prstGeom prst="rect">
            <a:avLst/>
          </a:prstGeom>
          <a:noFill/>
          <a:ln w="28575"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FF478D"/>
                </a:solidFill>
                <a:latin typeface="Consolas" panose="020B0609020204030204" pitchFamily="49" charset="0"/>
              </a:rPr>
              <a:t>CHROM, MAE = 3.75</a:t>
            </a:r>
            <a:endParaRPr lang="en-US" sz="1400" b="1" dirty="0">
              <a:solidFill>
                <a:srgbClr val="FF478D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EE162F0-89B1-0E09-B7B5-0F5EBAA3EE4E}"/>
              </a:ext>
            </a:extLst>
          </p:cNvPr>
          <p:cNvSpPr txBox="1"/>
          <p:nvPr/>
        </p:nvSpPr>
        <p:spPr>
          <a:xfrm>
            <a:off x="241688" y="3952179"/>
            <a:ext cx="2368708" cy="307777"/>
          </a:xfrm>
          <a:prstGeom prst="rect">
            <a:avLst/>
          </a:prstGeom>
          <a:noFill/>
          <a:ln w="28575"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FF478D"/>
                </a:solidFill>
                <a:latin typeface="Consolas" panose="020B0609020204030204" pitchFamily="49" charset="0"/>
              </a:rPr>
              <a:t>Generated, MAE =50.77 </a:t>
            </a:r>
            <a:endParaRPr lang="en-US" sz="1400" b="1" dirty="0">
              <a:solidFill>
                <a:srgbClr val="FF478D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29457D-F677-4042-1ACC-E57890AB99F9}"/>
              </a:ext>
            </a:extLst>
          </p:cNvPr>
          <p:cNvSpPr txBox="1"/>
          <p:nvPr/>
        </p:nvSpPr>
        <p:spPr>
          <a:xfrm>
            <a:off x="8651008" y="4014206"/>
            <a:ext cx="1978132" cy="307777"/>
          </a:xfrm>
          <a:prstGeom prst="rect">
            <a:avLst/>
          </a:prstGeom>
          <a:noFill/>
          <a:ln w="28575"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FF478D"/>
                </a:solidFill>
                <a:effectLst/>
                <a:latin typeface="Consolas" panose="020B0609020204030204" pitchFamily="49" charset="0"/>
              </a:rPr>
              <a:t>GT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7D2D0F7-DFD4-181F-D45B-65A9F78D34E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99" y="1646126"/>
            <a:ext cx="4738645" cy="157954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6689C65-4AA8-92E2-D689-C2B92AE0977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458" y="1646126"/>
            <a:ext cx="5349943" cy="178331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35BFD10-0E0C-E789-C3DD-629EDE38DBF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44" y="4666451"/>
            <a:ext cx="4845888" cy="161529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7FD784C-4BB5-09F6-A125-42507D68337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8634" y="4582441"/>
            <a:ext cx="5349944" cy="1783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5390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71697D-9580-B24A-F1FC-3CF451DEE1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954F7FB-5E84-9754-F8D8-5A93A053C8E5}"/>
              </a:ext>
            </a:extLst>
          </p:cNvPr>
          <p:cNvSpPr txBox="1"/>
          <p:nvPr/>
        </p:nvSpPr>
        <p:spPr>
          <a:xfrm>
            <a:off x="0" y="266055"/>
            <a:ext cx="8327848" cy="506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Caladea"/>
                <a:ea typeface="HY견고딕" pitchFamily="18" charset="-127"/>
              </a:rPr>
              <a:t> Loss Combination: Balanced</a:t>
            </a:r>
            <a:endParaRPr lang="ko-KR" altLang="en-US" dirty="0">
              <a:latin typeface="Caladea"/>
              <a:ea typeface="HY견고딕" pitchFamily="18" charset="-127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945CC2-28F9-4A66-91B1-DC51417A13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917" y="-107801"/>
            <a:ext cx="1571625" cy="747713"/>
          </a:xfrm>
          <a:prstGeom prst="rect">
            <a:avLst/>
          </a:prstGeom>
        </p:spPr>
      </p:pic>
      <p:sp>
        <p:nvSpPr>
          <p:cNvPr id="64" name="슬라이드 번호 개체 틀 2">
            <a:extLst>
              <a:ext uri="{FF2B5EF4-FFF2-40B4-BE49-F238E27FC236}">
                <a16:creationId xmlns:a16="http://schemas.microsoft.com/office/drawing/2014/main" id="{E24F6677-9527-B590-58C4-88BA25798912}"/>
              </a:ext>
            </a:extLst>
          </p:cNvPr>
          <p:cNvSpPr txBox="1">
            <a:spLocks/>
          </p:cNvSpPr>
          <p:nvPr/>
        </p:nvSpPr>
        <p:spPr>
          <a:xfrm>
            <a:off x="7925012" y="7042731"/>
            <a:ext cx="2495127" cy="40256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defPPr>
              <a:defRPr lang="ko-KR"/>
            </a:defPPr>
            <a:lvl1pPr marL="0" algn="r" defTabSz="995690" rtl="0" eaLnBrk="1" latinLnBrk="1" hangingPunct="1"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9784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569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9353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9138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8922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8707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84916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82761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B597EC8-03FB-421D-BA76-5865596B8B77}" type="slidenum">
              <a:rPr lang="ko-KR" altLang="en-US" smtClean="0"/>
              <a:pPr/>
              <a:t>19</a:t>
            </a:fld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2B57B8-2E35-FD00-CA56-F3806B5BFD2F}"/>
              </a:ext>
            </a:extLst>
          </p:cNvPr>
          <p:cNvSpPr txBox="1"/>
          <p:nvPr/>
        </p:nvSpPr>
        <p:spPr>
          <a:xfrm>
            <a:off x="5601" y="1044327"/>
            <a:ext cx="2820819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42DD76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42DD76"/>
                </a:solidFill>
                <a:effectLst/>
                <a:latin typeface="Consolas" panose="020B0609020204030204" pitchFamily="49" charset="0"/>
              </a:rPr>
              <a:t>lambda_shift</a:t>
            </a:r>
            <a:r>
              <a:rPr lang="en-US" sz="1400" b="0" dirty="0">
                <a:solidFill>
                  <a:srgbClr val="42DD76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6160A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400" b="0" dirty="0">
                <a:solidFill>
                  <a:srgbClr val="EEEEE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7135"/>
                </a:solidFill>
                <a:effectLst/>
                <a:latin typeface="Consolas" panose="020B0609020204030204" pitchFamily="49" charset="0"/>
              </a:rPr>
              <a:t>0.2</a:t>
            </a:r>
            <a:r>
              <a:rPr lang="en-US" sz="1400" b="0" dirty="0">
                <a:solidFill>
                  <a:srgbClr val="6160A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EEEEEE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sz="1400" b="0" dirty="0">
                <a:solidFill>
                  <a:srgbClr val="42DD76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42DD76"/>
                </a:solidFill>
                <a:effectLst/>
                <a:latin typeface="Consolas" panose="020B0609020204030204" pitchFamily="49" charset="0"/>
              </a:rPr>
              <a:t>lambda_soft_shift</a:t>
            </a:r>
            <a:r>
              <a:rPr lang="en-US" sz="1400" b="0" dirty="0">
                <a:solidFill>
                  <a:srgbClr val="42DD76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6160A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400" b="0" dirty="0">
                <a:solidFill>
                  <a:srgbClr val="EEEEE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7135"/>
                </a:solidFill>
                <a:effectLst/>
                <a:latin typeface="Consolas" panose="020B0609020204030204" pitchFamily="49" charset="0"/>
              </a:rPr>
              <a:t>0.1</a:t>
            </a:r>
            <a:r>
              <a:rPr lang="en-US" sz="1400" b="0" dirty="0">
                <a:solidFill>
                  <a:srgbClr val="6160A4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1400" b="0" dirty="0">
              <a:solidFill>
                <a:srgbClr val="999999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42DD76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42DD76"/>
                </a:solidFill>
                <a:effectLst/>
                <a:latin typeface="Consolas" panose="020B0609020204030204" pitchFamily="49" charset="0"/>
              </a:rPr>
              <a:t>lambda_fft_mag</a:t>
            </a:r>
            <a:r>
              <a:rPr lang="en-US" sz="1400" b="0" dirty="0">
                <a:solidFill>
                  <a:srgbClr val="42DD76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6160A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400" b="0" dirty="0">
                <a:solidFill>
                  <a:srgbClr val="EEEEE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7135"/>
                </a:solidFill>
                <a:effectLst/>
                <a:latin typeface="Consolas" panose="020B0609020204030204" pitchFamily="49" charset="0"/>
              </a:rPr>
              <a:t>0.1</a:t>
            </a:r>
            <a:r>
              <a:rPr lang="en-US" sz="1400" b="0" dirty="0">
                <a:solidFill>
                  <a:srgbClr val="6160A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EEEEEE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sz="1400" b="0" dirty="0">
                <a:solidFill>
                  <a:srgbClr val="42DD76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42DD76"/>
                </a:solidFill>
                <a:effectLst/>
                <a:latin typeface="Consolas" panose="020B0609020204030204" pitchFamily="49" charset="0"/>
              </a:rPr>
              <a:t>lambda_fft_phase</a:t>
            </a:r>
            <a:r>
              <a:rPr lang="en-US" sz="1400" b="0" dirty="0">
                <a:solidFill>
                  <a:srgbClr val="42DD76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6160A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400" b="0" dirty="0">
                <a:solidFill>
                  <a:srgbClr val="EEEEE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7135"/>
                </a:solidFill>
                <a:effectLst/>
                <a:latin typeface="Consolas" panose="020B0609020204030204" pitchFamily="49" charset="0"/>
              </a:rPr>
              <a:t>0.1</a:t>
            </a:r>
            <a:r>
              <a:rPr lang="en-US" sz="1400" b="0" dirty="0">
                <a:solidFill>
                  <a:srgbClr val="6160A4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1400" b="0" dirty="0">
              <a:solidFill>
                <a:srgbClr val="999999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42DD76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42DD76"/>
                </a:solidFill>
                <a:effectLst/>
                <a:latin typeface="Consolas" panose="020B0609020204030204" pitchFamily="49" charset="0"/>
              </a:rPr>
              <a:t>lambda_gdl</a:t>
            </a:r>
            <a:r>
              <a:rPr lang="en-US" sz="1400" b="0" dirty="0">
                <a:solidFill>
                  <a:srgbClr val="42DD76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6160A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400" b="0" dirty="0">
                <a:solidFill>
                  <a:srgbClr val="EEEEE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7135"/>
                </a:solidFill>
                <a:effectLst/>
                <a:latin typeface="Consolas" panose="020B0609020204030204" pitchFamily="49" charset="0"/>
              </a:rPr>
              <a:t>0.1</a:t>
            </a:r>
            <a:r>
              <a:rPr lang="en-US" sz="1400" b="0" dirty="0">
                <a:solidFill>
                  <a:srgbClr val="6160A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EEEEEE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sz="1400" b="0" dirty="0">
                <a:solidFill>
                  <a:srgbClr val="42DD76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42DD76"/>
                </a:solidFill>
                <a:effectLst/>
                <a:latin typeface="Consolas" panose="020B0609020204030204" pitchFamily="49" charset="0"/>
              </a:rPr>
              <a:t>lambda_corr</a:t>
            </a:r>
            <a:r>
              <a:rPr lang="en-US" sz="1400" b="0" dirty="0">
                <a:solidFill>
                  <a:srgbClr val="42DD76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6160A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400" b="0" dirty="0">
                <a:solidFill>
                  <a:srgbClr val="EEEEE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7135"/>
                </a:solidFill>
                <a:effectLst/>
                <a:latin typeface="Consolas" panose="020B0609020204030204" pitchFamily="49" charset="0"/>
              </a:rPr>
              <a:t>0.1</a:t>
            </a:r>
            <a:r>
              <a:rPr lang="en-US" sz="1400" b="0" dirty="0">
                <a:solidFill>
                  <a:srgbClr val="6160A4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1400" b="0" dirty="0">
              <a:solidFill>
                <a:srgbClr val="999999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42DD76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42DD76"/>
                </a:solidFill>
                <a:effectLst/>
                <a:latin typeface="Consolas" panose="020B0609020204030204" pitchFamily="49" charset="0"/>
              </a:rPr>
              <a:t>lambda_xcorr</a:t>
            </a:r>
            <a:r>
              <a:rPr lang="en-US" sz="1400" b="0" dirty="0">
                <a:solidFill>
                  <a:srgbClr val="42DD76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6160A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400" b="0" dirty="0">
                <a:solidFill>
                  <a:srgbClr val="EEEEE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7135"/>
                </a:solidFill>
                <a:effectLst/>
                <a:latin typeface="Consolas" panose="020B0609020204030204" pitchFamily="49" charset="0"/>
              </a:rPr>
              <a:t>0.1</a:t>
            </a:r>
            <a:r>
              <a:rPr lang="en-US" sz="1400" b="0" dirty="0">
                <a:solidFill>
                  <a:srgbClr val="6160A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EEEEEE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sz="1400" b="0" dirty="0">
                <a:solidFill>
                  <a:srgbClr val="42DD76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42DD76"/>
                </a:solidFill>
                <a:effectLst/>
                <a:latin typeface="Consolas" panose="020B0609020204030204" pitchFamily="49" charset="0"/>
              </a:rPr>
              <a:t>lambda_phase_corr</a:t>
            </a:r>
            <a:r>
              <a:rPr lang="en-US" sz="1400" b="0" dirty="0">
                <a:solidFill>
                  <a:srgbClr val="42DD76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6160A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400" b="0" dirty="0">
                <a:solidFill>
                  <a:srgbClr val="EEEEE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7135"/>
                </a:solidFill>
                <a:effectLst/>
                <a:latin typeface="Consolas" panose="020B0609020204030204" pitchFamily="49" charset="0"/>
              </a:rPr>
              <a:t>0.1</a:t>
            </a:r>
            <a:r>
              <a:rPr lang="en-US" sz="1400" b="0" dirty="0">
                <a:solidFill>
                  <a:srgbClr val="6160A4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1400" b="0" dirty="0">
              <a:solidFill>
                <a:srgbClr val="999999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42DD76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42DD76"/>
                </a:solidFill>
                <a:effectLst/>
                <a:latin typeface="Consolas" panose="020B0609020204030204" pitchFamily="49" charset="0"/>
              </a:rPr>
              <a:t>lambda_dwt</a:t>
            </a:r>
            <a:r>
              <a:rPr lang="en-US" sz="1400" b="0" dirty="0">
                <a:solidFill>
                  <a:srgbClr val="42DD76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6160A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400" b="0" dirty="0">
                <a:solidFill>
                  <a:srgbClr val="EEEEE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7135"/>
                </a:solidFill>
                <a:effectLst/>
                <a:latin typeface="Consolas" panose="020B0609020204030204" pitchFamily="49" charset="0"/>
              </a:rPr>
              <a:t>0.1</a:t>
            </a:r>
            <a:endParaRPr lang="en-US" sz="1400" b="0" dirty="0">
              <a:solidFill>
                <a:srgbClr val="999999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E6971FE-C6FE-2506-7AA7-9F6F9959FC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153676"/>
            <a:ext cx="8640960" cy="428777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6DC00A0-DE80-C115-ACC2-80F26A7F1F52}"/>
              </a:ext>
            </a:extLst>
          </p:cNvPr>
          <p:cNvSpPr txBox="1"/>
          <p:nvPr/>
        </p:nvSpPr>
        <p:spPr>
          <a:xfrm>
            <a:off x="4088983" y="1451735"/>
            <a:ext cx="6090046" cy="6153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 Each loss contributes moderately—ideal for general-purpose </a:t>
            </a:r>
            <a:b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</a:b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robustness across signal shape, rhythm, and shift tolerance.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ABC8268-248D-3367-E1DA-B5108FCDA7A7}"/>
              </a:ext>
            </a:extLst>
          </p:cNvPr>
          <p:cNvSpPr txBox="1"/>
          <p:nvPr/>
        </p:nvSpPr>
        <p:spPr>
          <a:xfrm>
            <a:off x="8663990" y="3871344"/>
            <a:ext cx="1733118" cy="577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b="1" dirty="0"/>
              <a:t> Test MAE: 0.7218</a:t>
            </a:r>
          </a:p>
          <a:p>
            <a:r>
              <a:rPr lang="en-US" sz="1050" b="1" dirty="0"/>
              <a:t>    Test MSE: 1.0342</a:t>
            </a:r>
          </a:p>
          <a:p>
            <a:r>
              <a:rPr lang="en-US" sz="1050" b="1" dirty="0"/>
              <a:t>    Test PCC: 0.4058</a:t>
            </a:r>
          </a:p>
        </p:txBody>
      </p:sp>
    </p:spTree>
    <p:extLst>
      <p:ext uri="{BB962C8B-B14F-4D97-AF65-F5344CB8AC3E}">
        <p14:creationId xmlns:p14="http://schemas.microsoft.com/office/powerpoint/2010/main" val="16188515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71697D-9580-B24A-F1FC-3CF451DEE1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954F7FB-5E84-9754-F8D8-5A93A053C8E5}"/>
              </a:ext>
            </a:extLst>
          </p:cNvPr>
          <p:cNvSpPr txBox="1"/>
          <p:nvPr/>
        </p:nvSpPr>
        <p:spPr>
          <a:xfrm>
            <a:off x="0" y="266055"/>
            <a:ext cx="8327848" cy="506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Caladea"/>
                <a:ea typeface="HY견고딕" pitchFamily="18" charset="-127"/>
              </a:rPr>
              <a:t> Loss Combination: </a:t>
            </a:r>
            <a:r>
              <a:rPr lang="en-US" altLang="ko-KR" dirty="0" err="1">
                <a:latin typeface="Caladea"/>
                <a:ea typeface="HY견고딕" pitchFamily="18" charset="-127"/>
              </a:rPr>
              <a:t>Correlation_Preserving</a:t>
            </a:r>
            <a:endParaRPr lang="ko-KR" altLang="en-US" dirty="0">
              <a:latin typeface="Caladea"/>
              <a:ea typeface="HY견고딕" pitchFamily="18" charset="-127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945CC2-28F9-4A66-91B1-DC51417A13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917" y="-107801"/>
            <a:ext cx="1571625" cy="747713"/>
          </a:xfrm>
          <a:prstGeom prst="rect">
            <a:avLst/>
          </a:prstGeom>
        </p:spPr>
      </p:pic>
      <p:sp>
        <p:nvSpPr>
          <p:cNvPr id="64" name="슬라이드 번호 개체 틀 2">
            <a:extLst>
              <a:ext uri="{FF2B5EF4-FFF2-40B4-BE49-F238E27FC236}">
                <a16:creationId xmlns:a16="http://schemas.microsoft.com/office/drawing/2014/main" id="{E24F6677-9527-B590-58C4-88BA25798912}"/>
              </a:ext>
            </a:extLst>
          </p:cNvPr>
          <p:cNvSpPr txBox="1">
            <a:spLocks/>
          </p:cNvSpPr>
          <p:nvPr/>
        </p:nvSpPr>
        <p:spPr>
          <a:xfrm>
            <a:off x="7925012" y="7042731"/>
            <a:ext cx="2495127" cy="40256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defPPr>
              <a:defRPr lang="ko-KR"/>
            </a:defPPr>
            <a:lvl1pPr marL="0" algn="r" defTabSz="995690" rtl="0" eaLnBrk="1" latinLnBrk="1" hangingPunct="1"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9784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569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9353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9138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8922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8707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84916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82761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B597EC8-03FB-421D-BA76-5865596B8B77}" type="slidenum">
              <a:rPr lang="ko-KR" altLang="en-US" smtClean="0"/>
              <a:pPr/>
              <a:t>20</a:t>
            </a:fld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2321E3-30F4-A843-4658-7976E98CB1D2}"/>
              </a:ext>
            </a:extLst>
          </p:cNvPr>
          <p:cNvSpPr txBox="1"/>
          <p:nvPr/>
        </p:nvSpPr>
        <p:spPr>
          <a:xfrm>
            <a:off x="0" y="972319"/>
            <a:ext cx="2977827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42DD76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42DD76"/>
                </a:solidFill>
                <a:effectLst/>
                <a:latin typeface="Consolas" panose="020B0609020204030204" pitchFamily="49" charset="0"/>
              </a:rPr>
              <a:t>lambda_shift</a:t>
            </a:r>
            <a:r>
              <a:rPr lang="en-US" sz="1400" b="0" dirty="0">
                <a:solidFill>
                  <a:srgbClr val="42DD76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6160A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400" b="0" dirty="0">
                <a:solidFill>
                  <a:srgbClr val="EEEEE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7135"/>
                </a:solidFill>
                <a:effectLst/>
                <a:latin typeface="Consolas" panose="020B0609020204030204" pitchFamily="49" charset="0"/>
              </a:rPr>
              <a:t>0.4</a:t>
            </a:r>
            <a:r>
              <a:rPr lang="en-US" sz="1400" b="0" dirty="0">
                <a:solidFill>
                  <a:srgbClr val="6160A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EEEEEE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sz="1400" b="0" dirty="0">
                <a:solidFill>
                  <a:srgbClr val="42DD76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42DD76"/>
                </a:solidFill>
                <a:effectLst/>
                <a:latin typeface="Consolas" panose="020B0609020204030204" pitchFamily="49" charset="0"/>
              </a:rPr>
              <a:t>lambda_soft_shift</a:t>
            </a:r>
            <a:r>
              <a:rPr lang="en-US" sz="1400" b="0" dirty="0">
                <a:solidFill>
                  <a:srgbClr val="42DD76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6160A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400" b="0" dirty="0">
                <a:solidFill>
                  <a:srgbClr val="EEEEE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7135"/>
                </a:solidFill>
                <a:effectLst/>
                <a:latin typeface="Consolas" panose="020B0609020204030204" pitchFamily="49" charset="0"/>
              </a:rPr>
              <a:t>0.4</a:t>
            </a:r>
            <a:r>
              <a:rPr lang="en-US" sz="1400" b="0" dirty="0">
                <a:solidFill>
                  <a:srgbClr val="6160A4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1400" b="0" dirty="0">
              <a:solidFill>
                <a:srgbClr val="999999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42DD76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42DD76"/>
                </a:solidFill>
                <a:effectLst/>
                <a:latin typeface="Consolas" panose="020B0609020204030204" pitchFamily="49" charset="0"/>
              </a:rPr>
              <a:t>lambda_fft_mag</a:t>
            </a:r>
            <a:r>
              <a:rPr lang="en-US" sz="1400" b="0" dirty="0">
                <a:solidFill>
                  <a:srgbClr val="42DD76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6160A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400" b="0" dirty="0">
                <a:solidFill>
                  <a:srgbClr val="EEEEE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7135"/>
                </a:solidFill>
                <a:effectLst/>
                <a:latin typeface="Consolas" panose="020B0609020204030204" pitchFamily="49" charset="0"/>
              </a:rPr>
              <a:t>0.05</a:t>
            </a:r>
            <a:r>
              <a:rPr lang="en-US" sz="1400" b="0" dirty="0">
                <a:solidFill>
                  <a:srgbClr val="6160A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EEEEEE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sz="1400" b="0" dirty="0">
                <a:solidFill>
                  <a:srgbClr val="42DD76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42DD76"/>
                </a:solidFill>
                <a:effectLst/>
                <a:latin typeface="Consolas" panose="020B0609020204030204" pitchFamily="49" charset="0"/>
              </a:rPr>
              <a:t>lambda_fft_phase</a:t>
            </a:r>
            <a:r>
              <a:rPr lang="en-US" sz="1400" b="0" dirty="0">
                <a:solidFill>
                  <a:srgbClr val="42DD76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6160A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400" b="0" dirty="0">
                <a:solidFill>
                  <a:srgbClr val="EEEEE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7135"/>
                </a:solidFill>
                <a:effectLst/>
                <a:latin typeface="Consolas" panose="020B0609020204030204" pitchFamily="49" charset="0"/>
              </a:rPr>
              <a:t>0.05</a:t>
            </a:r>
            <a:r>
              <a:rPr lang="en-US" sz="1400" b="0" dirty="0">
                <a:solidFill>
                  <a:srgbClr val="6160A4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1400" b="0" dirty="0">
              <a:solidFill>
                <a:srgbClr val="999999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42DD76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42DD76"/>
                </a:solidFill>
                <a:effectLst/>
                <a:latin typeface="Consolas" panose="020B0609020204030204" pitchFamily="49" charset="0"/>
              </a:rPr>
              <a:t>lambda_gdl</a:t>
            </a:r>
            <a:r>
              <a:rPr lang="en-US" sz="1400" b="0" dirty="0">
                <a:solidFill>
                  <a:srgbClr val="42DD76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6160A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400" b="0" dirty="0">
                <a:solidFill>
                  <a:srgbClr val="EEEEE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7135"/>
                </a:solidFill>
                <a:effectLst/>
                <a:latin typeface="Consolas" panose="020B0609020204030204" pitchFamily="49" charset="0"/>
              </a:rPr>
              <a:t>0.05</a:t>
            </a:r>
            <a:r>
              <a:rPr lang="en-US" sz="1400" b="0" dirty="0">
                <a:solidFill>
                  <a:srgbClr val="6160A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EEEEEE"/>
                </a:solidFill>
                <a:effectLst/>
                <a:latin typeface="Consolas" panose="020B0609020204030204" pitchFamily="49" charset="0"/>
              </a:rPr>
              <a:t> </a:t>
            </a:r>
            <a:endParaRPr lang="en-US" sz="1400" dirty="0">
              <a:solidFill>
                <a:srgbClr val="EEEEEE"/>
              </a:solidFill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42DD76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42DD76"/>
                </a:solidFill>
                <a:effectLst/>
                <a:latin typeface="Consolas" panose="020B0609020204030204" pitchFamily="49" charset="0"/>
              </a:rPr>
              <a:t>lambda_corr</a:t>
            </a:r>
            <a:r>
              <a:rPr lang="en-US" sz="1400" b="0" dirty="0">
                <a:solidFill>
                  <a:srgbClr val="42DD76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6160A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400" b="0" dirty="0">
                <a:solidFill>
                  <a:srgbClr val="EEEEE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7135"/>
                </a:solidFill>
                <a:effectLst/>
                <a:latin typeface="Consolas" panose="020B0609020204030204" pitchFamily="49" charset="0"/>
              </a:rPr>
              <a:t>0.0</a:t>
            </a:r>
            <a:r>
              <a:rPr lang="en-US" sz="1400" b="0" dirty="0">
                <a:solidFill>
                  <a:srgbClr val="6160A4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1400" b="0" dirty="0">
              <a:solidFill>
                <a:srgbClr val="999999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42DD76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42DD76"/>
                </a:solidFill>
                <a:effectLst/>
                <a:latin typeface="Consolas" panose="020B0609020204030204" pitchFamily="49" charset="0"/>
              </a:rPr>
              <a:t>lambda_xcorr</a:t>
            </a:r>
            <a:r>
              <a:rPr lang="en-US" sz="1400" b="0" dirty="0">
                <a:solidFill>
                  <a:srgbClr val="42DD76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6160A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400" b="0" dirty="0">
                <a:solidFill>
                  <a:srgbClr val="EEEEE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7135"/>
                </a:solidFill>
                <a:effectLst/>
                <a:latin typeface="Consolas" panose="020B0609020204030204" pitchFamily="49" charset="0"/>
              </a:rPr>
              <a:t>0.05</a:t>
            </a:r>
            <a:r>
              <a:rPr lang="en-US" sz="1400" b="0" dirty="0">
                <a:solidFill>
                  <a:srgbClr val="6160A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EEEEEE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sz="1400" b="0" dirty="0">
                <a:solidFill>
                  <a:srgbClr val="42DD76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42DD76"/>
                </a:solidFill>
                <a:effectLst/>
                <a:latin typeface="Consolas" panose="020B0609020204030204" pitchFamily="49" charset="0"/>
              </a:rPr>
              <a:t>lambda_phase_corr</a:t>
            </a:r>
            <a:r>
              <a:rPr lang="en-US" sz="1400" b="0" dirty="0">
                <a:solidFill>
                  <a:srgbClr val="42DD76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6160A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400" b="0" dirty="0">
                <a:solidFill>
                  <a:srgbClr val="EEEEE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7135"/>
                </a:solidFill>
                <a:effectLst/>
                <a:latin typeface="Consolas" panose="020B0609020204030204" pitchFamily="49" charset="0"/>
              </a:rPr>
              <a:t>0.0</a:t>
            </a:r>
            <a:r>
              <a:rPr lang="en-US" sz="1400" b="0" dirty="0">
                <a:solidFill>
                  <a:srgbClr val="6160A4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1400" b="0" dirty="0">
              <a:solidFill>
                <a:srgbClr val="999999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42DD76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42DD76"/>
                </a:solidFill>
                <a:effectLst/>
                <a:latin typeface="Consolas" panose="020B0609020204030204" pitchFamily="49" charset="0"/>
              </a:rPr>
              <a:t>lambda_dwt</a:t>
            </a:r>
            <a:r>
              <a:rPr lang="en-US" sz="1400" b="0" dirty="0">
                <a:solidFill>
                  <a:srgbClr val="42DD76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6160A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400" b="0" dirty="0">
                <a:solidFill>
                  <a:srgbClr val="EEEEE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7135"/>
                </a:solidFill>
                <a:effectLst/>
                <a:latin typeface="Consolas" panose="020B0609020204030204" pitchFamily="49" charset="0"/>
              </a:rPr>
              <a:t>0.0</a:t>
            </a:r>
            <a:endParaRPr lang="en-US" sz="1400" b="0" dirty="0">
              <a:solidFill>
                <a:srgbClr val="999999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D3208C-16E9-1EEF-CD19-332D8C898D62}"/>
              </a:ext>
            </a:extLst>
          </p:cNvPr>
          <p:cNvSpPr txBox="1"/>
          <p:nvPr/>
        </p:nvSpPr>
        <p:spPr>
          <a:xfrm>
            <a:off x="3499578" y="1327584"/>
            <a:ext cx="6920561" cy="1447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r"/>
            </a:pP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lambda_corr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,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lambda_phase_corr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, and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lambda_xcorr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 are high.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r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These losses measure similarity between signals irrespective of amplitude.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r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Focus is on signal shape and temporal relation, not exact value match.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r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Keeps waveform structure consistent with ground truth; robust to scale and offset changes.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922F353-0C01-40C9-137A-31692F56B6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16" y="3216911"/>
            <a:ext cx="8418418" cy="417734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541D6B8-24DC-1E91-5A8D-016B9EC7E1AA}"/>
              </a:ext>
            </a:extLst>
          </p:cNvPr>
          <p:cNvSpPr txBox="1"/>
          <p:nvPr/>
        </p:nvSpPr>
        <p:spPr>
          <a:xfrm>
            <a:off x="8664493" y="3780631"/>
            <a:ext cx="1762264" cy="577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b="1" dirty="0"/>
              <a:t> Test MAE: 0.7125</a:t>
            </a:r>
          </a:p>
          <a:p>
            <a:r>
              <a:rPr lang="en-US" sz="1050" b="1" dirty="0"/>
              <a:t>    Test MSE: 0.9375</a:t>
            </a:r>
          </a:p>
          <a:p>
            <a:r>
              <a:rPr lang="en-US" sz="1050" b="1" dirty="0"/>
              <a:t>    Test PCC: 0.4369</a:t>
            </a:r>
          </a:p>
        </p:txBody>
      </p:sp>
    </p:spTree>
    <p:extLst>
      <p:ext uri="{BB962C8B-B14F-4D97-AF65-F5344CB8AC3E}">
        <p14:creationId xmlns:p14="http://schemas.microsoft.com/office/powerpoint/2010/main" val="32125055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71697D-9580-B24A-F1FC-3CF451DEE1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954F7FB-5E84-9754-F8D8-5A93A053C8E5}"/>
              </a:ext>
            </a:extLst>
          </p:cNvPr>
          <p:cNvSpPr txBox="1"/>
          <p:nvPr/>
        </p:nvSpPr>
        <p:spPr>
          <a:xfrm>
            <a:off x="0" y="266055"/>
            <a:ext cx="8327848" cy="506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Caladea"/>
                <a:ea typeface="HY견고딕" pitchFamily="18" charset="-127"/>
              </a:rPr>
              <a:t> Loss Combination: </a:t>
            </a:r>
            <a:r>
              <a:rPr lang="en-US" altLang="ko-KR" dirty="0" err="1">
                <a:latin typeface="Caladea"/>
                <a:ea typeface="HY견고딕" pitchFamily="18" charset="-127"/>
              </a:rPr>
              <a:t>Frequency_Emphasis</a:t>
            </a:r>
            <a:r>
              <a:rPr lang="en-US" altLang="ko-KR" dirty="0">
                <a:latin typeface="Caladea"/>
                <a:ea typeface="HY견고딕" pitchFamily="18" charset="-127"/>
              </a:rPr>
              <a:t> </a:t>
            </a:r>
            <a:endParaRPr lang="ko-KR" altLang="en-US" dirty="0">
              <a:latin typeface="Caladea"/>
              <a:ea typeface="HY견고딕" pitchFamily="18" charset="-127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945CC2-28F9-4A66-91B1-DC51417A13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917" y="-107801"/>
            <a:ext cx="1571625" cy="747713"/>
          </a:xfrm>
          <a:prstGeom prst="rect">
            <a:avLst/>
          </a:prstGeom>
        </p:spPr>
      </p:pic>
      <p:sp>
        <p:nvSpPr>
          <p:cNvPr id="64" name="슬라이드 번호 개체 틀 2">
            <a:extLst>
              <a:ext uri="{FF2B5EF4-FFF2-40B4-BE49-F238E27FC236}">
                <a16:creationId xmlns:a16="http://schemas.microsoft.com/office/drawing/2014/main" id="{E24F6677-9527-B590-58C4-88BA25798912}"/>
              </a:ext>
            </a:extLst>
          </p:cNvPr>
          <p:cNvSpPr txBox="1">
            <a:spLocks/>
          </p:cNvSpPr>
          <p:nvPr/>
        </p:nvSpPr>
        <p:spPr>
          <a:xfrm>
            <a:off x="7925012" y="7042731"/>
            <a:ext cx="2495127" cy="40256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defPPr>
              <a:defRPr lang="ko-KR"/>
            </a:defPPr>
            <a:lvl1pPr marL="0" algn="r" defTabSz="995690" rtl="0" eaLnBrk="1" latinLnBrk="1" hangingPunct="1"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9784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569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9353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9138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8922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8707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84916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82761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B597EC8-03FB-421D-BA76-5865596B8B77}" type="slidenum">
              <a:rPr lang="ko-KR" altLang="en-US" smtClean="0"/>
              <a:pPr/>
              <a:t>21</a:t>
            </a:fld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2D23FF-2FEC-AC46-5829-6CB0047F41B0}"/>
              </a:ext>
            </a:extLst>
          </p:cNvPr>
          <p:cNvSpPr txBox="1"/>
          <p:nvPr/>
        </p:nvSpPr>
        <p:spPr>
          <a:xfrm>
            <a:off x="90116" y="972319"/>
            <a:ext cx="2977827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42DD76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42DD76"/>
                </a:solidFill>
                <a:effectLst/>
                <a:latin typeface="Consolas" panose="020B0609020204030204" pitchFamily="49" charset="0"/>
              </a:rPr>
              <a:t>lambda_shift</a:t>
            </a:r>
            <a:r>
              <a:rPr lang="en-US" sz="1400" b="0" dirty="0">
                <a:solidFill>
                  <a:srgbClr val="42DD76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6160A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400" b="0" dirty="0">
                <a:solidFill>
                  <a:srgbClr val="EEEEE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7135"/>
                </a:solidFill>
                <a:effectLst/>
                <a:latin typeface="Consolas" panose="020B0609020204030204" pitchFamily="49" charset="0"/>
              </a:rPr>
              <a:t>0.0</a:t>
            </a:r>
            <a:r>
              <a:rPr lang="en-US" sz="1400" b="0" dirty="0">
                <a:solidFill>
                  <a:srgbClr val="6160A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EEEEEE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sz="1400" b="0" dirty="0">
                <a:solidFill>
                  <a:srgbClr val="42DD76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42DD76"/>
                </a:solidFill>
                <a:effectLst/>
                <a:latin typeface="Consolas" panose="020B0609020204030204" pitchFamily="49" charset="0"/>
              </a:rPr>
              <a:t>lambda_soft_shift</a:t>
            </a:r>
            <a:r>
              <a:rPr lang="en-US" sz="1400" b="0" dirty="0">
                <a:solidFill>
                  <a:srgbClr val="42DD76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6160A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400" b="0" dirty="0">
                <a:solidFill>
                  <a:srgbClr val="EEEEE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7135"/>
                </a:solidFill>
                <a:effectLst/>
                <a:latin typeface="Consolas" panose="020B0609020204030204" pitchFamily="49" charset="0"/>
              </a:rPr>
              <a:t>0.0</a:t>
            </a:r>
            <a:r>
              <a:rPr lang="en-US" sz="1400" b="0" dirty="0">
                <a:solidFill>
                  <a:srgbClr val="6160A4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1400" b="0" dirty="0">
              <a:solidFill>
                <a:srgbClr val="999999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42DD76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42DD76"/>
                </a:solidFill>
                <a:effectLst/>
                <a:latin typeface="Consolas" panose="020B0609020204030204" pitchFamily="49" charset="0"/>
              </a:rPr>
              <a:t>lambda_fft_mag</a:t>
            </a:r>
            <a:r>
              <a:rPr lang="en-US" sz="1400" b="0" dirty="0">
                <a:solidFill>
                  <a:srgbClr val="42DD76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6160A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400" b="0" dirty="0">
                <a:solidFill>
                  <a:srgbClr val="EEEEE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7135"/>
                </a:solidFill>
                <a:effectLst/>
                <a:latin typeface="Consolas" panose="020B0609020204030204" pitchFamily="49" charset="0"/>
              </a:rPr>
              <a:t>0.4</a:t>
            </a:r>
            <a:r>
              <a:rPr lang="en-US" sz="1400" b="0" dirty="0">
                <a:solidFill>
                  <a:srgbClr val="6160A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EEEEEE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sz="1400" b="0" dirty="0">
                <a:solidFill>
                  <a:srgbClr val="42DD76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42DD76"/>
                </a:solidFill>
                <a:effectLst/>
                <a:latin typeface="Consolas" panose="020B0609020204030204" pitchFamily="49" charset="0"/>
              </a:rPr>
              <a:t>lambda_fft_phase</a:t>
            </a:r>
            <a:r>
              <a:rPr lang="en-US" sz="1400" b="0" dirty="0">
                <a:solidFill>
                  <a:srgbClr val="42DD76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6160A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400" b="0" dirty="0">
                <a:solidFill>
                  <a:srgbClr val="EEEEE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7135"/>
                </a:solidFill>
                <a:effectLst/>
                <a:latin typeface="Consolas" panose="020B0609020204030204" pitchFamily="49" charset="0"/>
              </a:rPr>
              <a:t>0.3</a:t>
            </a:r>
            <a:r>
              <a:rPr lang="en-US" sz="1400" b="0" dirty="0">
                <a:solidFill>
                  <a:srgbClr val="6160A4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1400" b="0" dirty="0">
              <a:solidFill>
                <a:srgbClr val="999999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42DD76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42DD76"/>
                </a:solidFill>
                <a:effectLst/>
                <a:latin typeface="Consolas" panose="020B0609020204030204" pitchFamily="49" charset="0"/>
              </a:rPr>
              <a:t>lambda_gdl</a:t>
            </a:r>
            <a:r>
              <a:rPr lang="en-US" sz="1400" b="0" dirty="0">
                <a:solidFill>
                  <a:srgbClr val="42DD76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6160A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400" b="0" dirty="0">
                <a:solidFill>
                  <a:srgbClr val="EEEEE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7135"/>
                </a:solidFill>
                <a:effectLst/>
                <a:latin typeface="Consolas" panose="020B0609020204030204" pitchFamily="49" charset="0"/>
              </a:rPr>
              <a:t>0.0</a:t>
            </a:r>
            <a:r>
              <a:rPr lang="en-US" sz="1400" b="0" dirty="0">
                <a:solidFill>
                  <a:srgbClr val="6160A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EEEEEE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sz="1400" b="0" dirty="0">
                <a:solidFill>
                  <a:srgbClr val="42DD76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42DD76"/>
                </a:solidFill>
                <a:effectLst/>
                <a:latin typeface="Consolas" panose="020B0609020204030204" pitchFamily="49" charset="0"/>
              </a:rPr>
              <a:t>lambda_corr</a:t>
            </a:r>
            <a:r>
              <a:rPr lang="en-US" sz="1400" b="0" dirty="0">
                <a:solidFill>
                  <a:srgbClr val="42DD76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6160A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400" b="0" dirty="0">
                <a:solidFill>
                  <a:srgbClr val="EEEEE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7135"/>
                </a:solidFill>
                <a:effectLst/>
                <a:latin typeface="Consolas" panose="020B0609020204030204" pitchFamily="49" charset="0"/>
              </a:rPr>
              <a:t>0.0</a:t>
            </a:r>
            <a:r>
              <a:rPr lang="en-US" sz="1400" b="0" dirty="0">
                <a:solidFill>
                  <a:srgbClr val="6160A4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1400" b="0" dirty="0">
              <a:solidFill>
                <a:srgbClr val="999999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42DD76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42DD76"/>
                </a:solidFill>
                <a:effectLst/>
                <a:latin typeface="Consolas" panose="020B0609020204030204" pitchFamily="49" charset="0"/>
              </a:rPr>
              <a:t>lambda_xcorr</a:t>
            </a:r>
            <a:r>
              <a:rPr lang="en-US" sz="1400" b="0" dirty="0">
                <a:solidFill>
                  <a:srgbClr val="42DD76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6160A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400" b="0" dirty="0">
                <a:solidFill>
                  <a:srgbClr val="EEEEE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7135"/>
                </a:solidFill>
                <a:effectLst/>
                <a:latin typeface="Consolas" panose="020B0609020204030204" pitchFamily="49" charset="0"/>
              </a:rPr>
              <a:t>0.0</a:t>
            </a:r>
            <a:r>
              <a:rPr lang="en-US" sz="1400" b="0" dirty="0">
                <a:solidFill>
                  <a:srgbClr val="6160A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EEEEEE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sz="1400" b="0" dirty="0">
                <a:solidFill>
                  <a:srgbClr val="42DD76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42DD76"/>
                </a:solidFill>
                <a:effectLst/>
                <a:latin typeface="Consolas" panose="020B0609020204030204" pitchFamily="49" charset="0"/>
              </a:rPr>
              <a:t>lambda_phase_corr</a:t>
            </a:r>
            <a:r>
              <a:rPr lang="en-US" sz="1400" b="0" dirty="0">
                <a:solidFill>
                  <a:srgbClr val="42DD76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6160A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400" b="0" dirty="0">
                <a:solidFill>
                  <a:srgbClr val="EEEEE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7135"/>
                </a:solidFill>
                <a:effectLst/>
                <a:latin typeface="Consolas" panose="020B0609020204030204" pitchFamily="49" charset="0"/>
              </a:rPr>
              <a:t>0.0</a:t>
            </a:r>
            <a:r>
              <a:rPr lang="en-US" sz="1400" b="0" dirty="0">
                <a:solidFill>
                  <a:srgbClr val="6160A4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1400" b="0" dirty="0">
              <a:solidFill>
                <a:srgbClr val="999999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42DD76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42DD76"/>
                </a:solidFill>
                <a:effectLst/>
                <a:latin typeface="Consolas" panose="020B0609020204030204" pitchFamily="49" charset="0"/>
              </a:rPr>
              <a:t>lambda_dwt</a:t>
            </a:r>
            <a:r>
              <a:rPr lang="en-US" sz="1400" b="0" dirty="0">
                <a:solidFill>
                  <a:srgbClr val="42DD76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6160A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400" b="0" dirty="0">
                <a:solidFill>
                  <a:srgbClr val="EEEEE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7135"/>
                </a:solidFill>
                <a:effectLst/>
                <a:latin typeface="Consolas" panose="020B0609020204030204" pitchFamily="49" charset="0"/>
              </a:rPr>
              <a:t>0.3</a:t>
            </a:r>
            <a:endParaRPr lang="en-US" sz="1400" b="0" dirty="0">
              <a:solidFill>
                <a:srgbClr val="999999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32A817-5910-97B0-57D2-1F242E3E08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16" y="3331973"/>
            <a:ext cx="8424936" cy="418058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AA7D895-8B1A-B487-EDC3-19D62390CB6E}"/>
              </a:ext>
            </a:extLst>
          </p:cNvPr>
          <p:cNvSpPr txBox="1"/>
          <p:nvPr/>
        </p:nvSpPr>
        <p:spPr>
          <a:xfrm>
            <a:off x="3438298" y="1100676"/>
            <a:ext cx="7255102" cy="17246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r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FFT magnitude, FFT phase, and DWT are heavily weighted (0.3–0.4).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r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No time-domain loss here (shift = 0).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r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Focus is on matching spectral patterns, which is critical for heart rate </a:t>
            </a:r>
            <a:b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</a:b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accuracy.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r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Prioritizes capturing frequency components—great for HR estimation, less so for </a:t>
            </a:r>
            <a:b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</a:b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waveform shape.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216AF3-3E7D-01E5-C5E5-7E6F07C3AF5E}"/>
              </a:ext>
            </a:extLst>
          </p:cNvPr>
          <p:cNvSpPr txBox="1"/>
          <p:nvPr/>
        </p:nvSpPr>
        <p:spPr>
          <a:xfrm>
            <a:off x="8623918" y="4062129"/>
            <a:ext cx="1787981" cy="577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b="1" dirty="0"/>
              <a:t> Test MAE: 0.7456</a:t>
            </a:r>
          </a:p>
          <a:p>
            <a:r>
              <a:rPr lang="en-US" sz="1050" b="1" dirty="0"/>
              <a:t>    Test MSE: 1.0657</a:t>
            </a:r>
          </a:p>
          <a:p>
            <a:r>
              <a:rPr lang="en-US" sz="1050" b="1" dirty="0"/>
              <a:t>    Test PCC: 0.4070</a:t>
            </a:r>
          </a:p>
        </p:txBody>
      </p:sp>
    </p:spTree>
    <p:extLst>
      <p:ext uri="{BB962C8B-B14F-4D97-AF65-F5344CB8AC3E}">
        <p14:creationId xmlns:p14="http://schemas.microsoft.com/office/powerpoint/2010/main" val="20200451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71697D-9580-B24A-F1FC-3CF451DEE1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954F7FB-5E84-9754-F8D8-5A93A053C8E5}"/>
              </a:ext>
            </a:extLst>
          </p:cNvPr>
          <p:cNvSpPr txBox="1"/>
          <p:nvPr/>
        </p:nvSpPr>
        <p:spPr>
          <a:xfrm>
            <a:off x="0" y="266055"/>
            <a:ext cx="8327848" cy="506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Caladea"/>
                <a:ea typeface="HY견고딕" pitchFamily="18" charset="-127"/>
              </a:rPr>
              <a:t> Loss Combination: </a:t>
            </a:r>
            <a:r>
              <a:rPr lang="en-US" altLang="ko-KR" dirty="0" err="1">
                <a:latin typeface="Caladea"/>
                <a:ea typeface="HY견고딕" pitchFamily="18" charset="-127"/>
              </a:rPr>
              <a:t>GDL_Focused_Loss</a:t>
            </a:r>
            <a:endParaRPr lang="ko-KR" altLang="en-US" dirty="0">
              <a:latin typeface="Caladea"/>
              <a:ea typeface="HY견고딕" pitchFamily="18" charset="-127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945CC2-28F9-4A66-91B1-DC51417A13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917" y="-107801"/>
            <a:ext cx="1571625" cy="747713"/>
          </a:xfrm>
          <a:prstGeom prst="rect">
            <a:avLst/>
          </a:prstGeom>
        </p:spPr>
      </p:pic>
      <p:sp>
        <p:nvSpPr>
          <p:cNvPr id="64" name="슬라이드 번호 개체 틀 2">
            <a:extLst>
              <a:ext uri="{FF2B5EF4-FFF2-40B4-BE49-F238E27FC236}">
                <a16:creationId xmlns:a16="http://schemas.microsoft.com/office/drawing/2014/main" id="{E24F6677-9527-B590-58C4-88BA25798912}"/>
              </a:ext>
            </a:extLst>
          </p:cNvPr>
          <p:cNvSpPr txBox="1">
            <a:spLocks/>
          </p:cNvSpPr>
          <p:nvPr/>
        </p:nvSpPr>
        <p:spPr>
          <a:xfrm>
            <a:off x="7925012" y="7042731"/>
            <a:ext cx="2495127" cy="40256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defPPr>
              <a:defRPr lang="ko-KR"/>
            </a:defPPr>
            <a:lvl1pPr marL="0" algn="r" defTabSz="995690" rtl="0" eaLnBrk="1" latinLnBrk="1" hangingPunct="1"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9784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569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9353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9138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8922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8707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84916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82761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B597EC8-03FB-421D-BA76-5865596B8B77}" type="slidenum">
              <a:rPr lang="ko-KR" altLang="en-US" smtClean="0"/>
              <a:pPr/>
              <a:t>22</a:t>
            </a:fld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87440EF-9C65-A4A9-78A1-384B8C5CC50C}"/>
              </a:ext>
            </a:extLst>
          </p:cNvPr>
          <p:cNvSpPr txBox="1"/>
          <p:nvPr/>
        </p:nvSpPr>
        <p:spPr>
          <a:xfrm>
            <a:off x="90116" y="1044327"/>
            <a:ext cx="2977827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42DD76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42DD76"/>
                </a:solidFill>
                <a:effectLst/>
                <a:latin typeface="Consolas" panose="020B0609020204030204" pitchFamily="49" charset="0"/>
              </a:rPr>
              <a:t>lambda_shift</a:t>
            </a:r>
            <a:r>
              <a:rPr lang="en-US" sz="1400" b="0" dirty="0">
                <a:solidFill>
                  <a:srgbClr val="42DD76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6160A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400" b="0" dirty="0">
                <a:solidFill>
                  <a:srgbClr val="EEEEE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7135"/>
                </a:solidFill>
                <a:effectLst/>
                <a:latin typeface="Consolas" panose="020B0609020204030204" pitchFamily="49" charset="0"/>
              </a:rPr>
              <a:t>0.0</a:t>
            </a:r>
            <a:r>
              <a:rPr lang="en-US" sz="1400" b="0" dirty="0">
                <a:solidFill>
                  <a:srgbClr val="6160A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EEEEEE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sz="1400" b="0" dirty="0">
                <a:solidFill>
                  <a:srgbClr val="42DD76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42DD76"/>
                </a:solidFill>
                <a:effectLst/>
                <a:latin typeface="Consolas" panose="020B0609020204030204" pitchFamily="49" charset="0"/>
              </a:rPr>
              <a:t>lambda_soft_shift</a:t>
            </a:r>
            <a:r>
              <a:rPr lang="en-US" sz="1400" b="0" dirty="0">
                <a:solidFill>
                  <a:srgbClr val="42DD76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6160A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400" b="0" dirty="0">
                <a:solidFill>
                  <a:srgbClr val="EEEEE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7135"/>
                </a:solidFill>
                <a:effectLst/>
                <a:latin typeface="Consolas" panose="020B0609020204030204" pitchFamily="49" charset="0"/>
              </a:rPr>
              <a:t>0.0</a:t>
            </a:r>
            <a:r>
              <a:rPr lang="en-US" sz="1400" b="0" dirty="0">
                <a:solidFill>
                  <a:srgbClr val="6160A4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1400" b="0" dirty="0">
              <a:solidFill>
                <a:srgbClr val="999999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42DD76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42DD76"/>
                </a:solidFill>
                <a:effectLst/>
                <a:latin typeface="Consolas" panose="020B0609020204030204" pitchFamily="49" charset="0"/>
              </a:rPr>
              <a:t>lambda_fft_mag</a:t>
            </a:r>
            <a:r>
              <a:rPr lang="en-US" sz="1400" b="0" dirty="0">
                <a:solidFill>
                  <a:srgbClr val="42DD76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6160A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400" b="0" dirty="0">
                <a:solidFill>
                  <a:srgbClr val="EEEEE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7135"/>
                </a:solidFill>
                <a:effectLst/>
                <a:latin typeface="Consolas" panose="020B0609020204030204" pitchFamily="49" charset="0"/>
              </a:rPr>
              <a:t>0.1</a:t>
            </a:r>
            <a:r>
              <a:rPr lang="en-US" sz="1400" b="0" dirty="0">
                <a:solidFill>
                  <a:srgbClr val="6160A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EEEEEE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sz="1400" b="0" dirty="0">
                <a:solidFill>
                  <a:srgbClr val="42DD76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42DD76"/>
                </a:solidFill>
                <a:effectLst/>
                <a:latin typeface="Consolas" panose="020B0609020204030204" pitchFamily="49" charset="0"/>
              </a:rPr>
              <a:t>lambda_fft_phase</a:t>
            </a:r>
            <a:r>
              <a:rPr lang="en-US" sz="1400" b="0" dirty="0">
                <a:solidFill>
                  <a:srgbClr val="42DD76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6160A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400" b="0" dirty="0">
                <a:solidFill>
                  <a:srgbClr val="EEEEE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7135"/>
                </a:solidFill>
                <a:effectLst/>
                <a:latin typeface="Consolas" panose="020B0609020204030204" pitchFamily="49" charset="0"/>
              </a:rPr>
              <a:t>0.1</a:t>
            </a:r>
            <a:r>
              <a:rPr lang="en-US" sz="1400" b="0" dirty="0">
                <a:solidFill>
                  <a:srgbClr val="6160A4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1400" b="0" dirty="0">
              <a:solidFill>
                <a:srgbClr val="999999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42DD76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42DD76"/>
                </a:solidFill>
                <a:effectLst/>
                <a:latin typeface="Consolas" panose="020B0609020204030204" pitchFamily="49" charset="0"/>
              </a:rPr>
              <a:t>lambda_gdl</a:t>
            </a:r>
            <a:r>
              <a:rPr lang="en-US" sz="1400" b="0" dirty="0">
                <a:solidFill>
                  <a:srgbClr val="42DD76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6160A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400" b="0" dirty="0">
                <a:solidFill>
                  <a:srgbClr val="EEEEE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7135"/>
                </a:solidFill>
                <a:effectLst/>
                <a:latin typeface="Consolas" panose="020B0609020204030204" pitchFamily="49" charset="0"/>
              </a:rPr>
              <a:t>0.6</a:t>
            </a:r>
            <a:r>
              <a:rPr lang="en-US" sz="1400" b="0" dirty="0">
                <a:solidFill>
                  <a:srgbClr val="6160A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EEEEEE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sz="1400" b="0" dirty="0">
                <a:solidFill>
                  <a:srgbClr val="42DD76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42DD76"/>
                </a:solidFill>
                <a:effectLst/>
                <a:latin typeface="Consolas" panose="020B0609020204030204" pitchFamily="49" charset="0"/>
              </a:rPr>
              <a:t>lambda_corr</a:t>
            </a:r>
            <a:r>
              <a:rPr lang="en-US" sz="1400" b="0" dirty="0">
                <a:solidFill>
                  <a:srgbClr val="42DD76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6160A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400" b="0" dirty="0">
                <a:solidFill>
                  <a:srgbClr val="EEEEE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7135"/>
                </a:solidFill>
                <a:effectLst/>
                <a:latin typeface="Consolas" panose="020B0609020204030204" pitchFamily="49" charset="0"/>
              </a:rPr>
              <a:t>0.0</a:t>
            </a:r>
            <a:r>
              <a:rPr lang="en-US" sz="1400" b="0" dirty="0">
                <a:solidFill>
                  <a:srgbClr val="6160A4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1400" b="0" dirty="0">
              <a:solidFill>
                <a:srgbClr val="999999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42DD76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42DD76"/>
                </a:solidFill>
                <a:effectLst/>
                <a:latin typeface="Consolas" panose="020B0609020204030204" pitchFamily="49" charset="0"/>
              </a:rPr>
              <a:t>lambda_xcorr</a:t>
            </a:r>
            <a:r>
              <a:rPr lang="en-US" sz="1400" b="0" dirty="0">
                <a:solidFill>
                  <a:srgbClr val="42DD76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6160A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400" b="0" dirty="0">
                <a:solidFill>
                  <a:srgbClr val="EEEEE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7135"/>
                </a:solidFill>
                <a:effectLst/>
                <a:latin typeface="Consolas" panose="020B0609020204030204" pitchFamily="49" charset="0"/>
              </a:rPr>
              <a:t>0.1</a:t>
            </a:r>
            <a:r>
              <a:rPr lang="en-US" sz="1400" b="0" dirty="0">
                <a:solidFill>
                  <a:srgbClr val="6160A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EEEEEE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sz="1400" b="0" dirty="0">
                <a:solidFill>
                  <a:srgbClr val="42DD76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42DD76"/>
                </a:solidFill>
                <a:effectLst/>
                <a:latin typeface="Consolas" panose="020B0609020204030204" pitchFamily="49" charset="0"/>
              </a:rPr>
              <a:t>lambda_phase_corr</a:t>
            </a:r>
            <a:r>
              <a:rPr lang="en-US" sz="1400" b="0" dirty="0">
                <a:solidFill>
                  <a:srgbClr val="42DD76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6160A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400" b="0" dirty="0">
                <a:solidFill>
                  <a:srgbClr val="EEEEE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7135"/>
                </a:solidFill>
                <a:effectLst/>
                <a:latin typeface="Consolas" panose="020B0609020204030204" pitchFamily="49" charset="0"/>
              </a:rPr>
              <a:t>0.1</a:t>
            </a:r>
            <a:r>
              <a:rPr lang="en-US" sz="1400" b="0" dirty="0">
                <a:solidFill>
                  <a:srgbClr val="6160A4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1400" b="0" dirty="0">
              <a:solidFill>
                <a:srgbClr val="999999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42DD76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42DD76"/>
                </a:solidFill>
                <a:effectLst/>
                <a:latin typeface="Consolas" panose="020B0609020204030204" pitchFamily="49" charset="0"/>
              </a:rPr>
              <a:t>lambda_dwt</a:t>
            </a:r>
            <a:r>
              <a:rPr lang="en-US" sz="1400" b="0" dirty="0">
                <a:solidFill>
                  <a:srgbClr val="42DD76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6160A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400" b="0" dirty="0">
                <a:solidFill>
                  <a:srgbClr val="EEEEE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7135"/>
                </a:solidFill>
                <a:effectLst/>
                <a:latin typeface="Consolas" panose="020B0609020204030204" pitchFamily="49" charset="0"/>
              </a:rPr>
              <a:t>0.0</a:t>
            </a:r>
            <a:endParaRPr lang="en-US" sz="1400" b="0" dirty="0">
              <a:solidFill>
                <a:srgbClr val="999999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990588-66BC-50F7-513F-1FAA46F0BED8}"/>
              </a:ext>
            </a:extLst>
          </p:cNvPr>
          <p:cNvSpPr txBox="1"/>
          <p:nvPr/>
        </p:nvSpPr>
        <p:spPr>
          <a:xfrm>
            <a:off x="3067943" y="1188343"/>
            <a:ext cx="7352196" cy="11706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r"/>
            </a:pP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lambda_gdl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 = 0.6 — the highest weight here.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r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GDL penalizes mismatch in signal slope (first derivative).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r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Great for preserving sharp peaks.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r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Highlights waveform transitions and edges; can overfit without support losses.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5272B73-0D00-6E66-6AB4-A6AA69ACD2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241" y="3291942"/>
            <a:ext cx="8334605" cy="413575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57B139C-973C-B047-96EF-CF2517F7DAA5}"/>
              </a:ext>
            </a:extLst>
          </p:cNvPr>
          <p:cNvSpPr txBox="1"/>
          <p:nvPr/>
        </p:nvSpPr>
        <p:spPr>
          <a:xfrm>
            <a:off x="8652151" y="3996655"/>
            <a:ext cx="1681683" cy="577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b="1" dirty="0"/>
              <a:t> Test MAE: 0.7487</a:t>
            </a:r>
          </a:p>
          <a:p>
            <a:r>
              <a:rPr lang="en-US" sz="1050" b="1" dirty="0"/>
              <a:t>    Test MSE: 1.1085</a:t>
            </a:r>
          </a:p>
          <a:p>
            <a:r>
              <a:rPr lang="en-US" sz="1050" b="1" dirty="0"/>
              <a:t>    Test PCC: 0.4029</a:t>
            </a:r>
          </a:p>
        </p:txBody>
      </p:sp>
    </p:spTree>
    <p:extLst>
      <p:ext uri="{BB962C8B-B14F-4D97-AF65-F5344CB8AC3E}">
        <p14:creationId xmlns:p14="http://schemas.microsoft.com/office/powerpoint/2010/main" val="22494551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71697D-9580-B24A-F1FC-3CF451DEE1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954F7FB-5E84-9754-F8D8-5A93A053C8E5}"/>
              </a:ext>
            </a:extLst>
          </p:cNvPr>
          <p:cNvSpPr txBox="1"/>
          <p:nvPr/>
        </p:nvSpPr>
        <p:spPr>
          <a:xfrm>
            <a:off x="0" y="266055"/>
            <a:ext cx="8327848" cy="506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Caladea"/>
                <a:ea typeface="HY견고딕" pitchFamily="18" charset="-127"/>
              </a:rPr>
              <a:t> Loss Combination: </a:t>
            </a:r>
            <a:r>
              <a:rPr lang="en-US" altLang="ko-KR" dirty="0" err="1">
                <a:latin typeface="Caladea"/>
                <a:ea typeface="HY견고딕" pitchFamily="18" charset="-127"/>
              </a:rPr>
              <a:t>High_Regularization</a:t>
            </a:r>
            <a:endParaRPr lang="ko-KR" altLang="en-US" dirty="0">
              <a:latin typeface="Caladea"/>
              <a:ea typeface="HY견고딕" pitchFamily="18" charset="-127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945CC2-28F9-4A66-91B1-DC51417A13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917" y="-107801"/>
            <a:ext cx="1571625" cy="747713"/>
          </a:xfrm>
          <a:prstGeom prst="rect">
            <a:avLst/>
          </a:prstGeom>
        </p:spPr>
      </p:pic>
      <p:sp>
        <p:nvSpPr>
          <p:cNvPr id="64" name="슬라이드 번호 개체 틀 2">
            <a:extLst>
              <a:ext uri="{FF2B5EF4-FFF2-40B4-BE49-F238E27FC236}">
                <a16:creationId xmlns:a16="http://schemas.microsoft.com/office/drawing/2014/main" id="{E24F6677-9527-B590-58C4-88BA25798912}"/>
              </a:ext>
            </a:extLst>
          </p:cNvPr>
          <p:cNvSpPr txBox="1">
            <a:spLocks/>
          </p:cNvSpPr>
          <p:nvPr/>
        </p:nvSpPr>
        <p:spPr>
          <a:xfrm>
            <a:off x="7925012" y="7042731"/>
            <a:ext cx="2495127" cy="40256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defPPr>
              <a:defRPr lang="ko-KR"/>
            </a:defPPr>
            <a:lvl1pPr marL="0" algn="r" defTabSz="995690" rtl="0" eaLnBrk="1" latinLnBrk="1" hangingPunct="1"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9784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569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9353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9138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8922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8707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84916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82761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B597EC8-03FB-421D-BA76-5865596B8B77}" type="slidenum">
              <a:rPr lang="ko-KR" altLang="en-US" smtClean="0"/>
              <a:pPr/>
              <a:t>23</a:t>
            </a:fld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4DF8431-9E63-0BD8-E4A7-0A58A6316C00}"/>
              </a:ext>
            </a:extLst>
          </p:cNvPr>
          <p:cNvSpPr txBox="1"/>
          <p:nvPr/>
        </p:nvSpPr>
        <p:spPr>
          <a:xfrm>
            <a:off x="90116" y="972319"/>
            <a:ext cx="2977827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42DD76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42DD76"/>
                </a:solidFill>
                <a:effectLst/>
                <a:latin typeface="Consolas" panose="020B0609020204030204" pitchFamily="49" charset="0"/>
              </a:rPr>
              <a:t>lambda_shift</a:t>
            </a:r>
            <a:r>
              <a:rPr lang="en-US" sz="1400" b="0" dirty="0">
                <a:solidFill>
                  <a:srgbClr val="42DD76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6160A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400" b="0" dirty="0">
                <a:solidFill>
                  <a:srgbClr val="EEEEE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7135"/>
                </a:solidFill>
                <a:effectLst/>
                <a:latin typeface="Consolas" panose="020B0609020204030204" pitchFamily="49" charset="0"/>
              </a:rPr>
              <a:t>0.2</a:t>
            </a:r>
            <a:r>
              <a:rPr lang="en-US" sz="1400" b="0" dirty="0">
                <a:solidFill>
                  <a:srgbClr val="6160A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EEEEEE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sz="1400" b="0" dirty="0">
                <a:solidFill>
                  <a:srgbClr val="42DD76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42DD76"/>
                </a:solidFill>
                <a:effectLst/>
                <a:latin typeface="Consolas" panose="020B0609020204030204" pitchFamily="49" charset="0"/>
              </a:rPr>
              <a:t>lambda_soft_shift</a:t>
            </a:r>
            <a:r>
              <a:rPr lang="en-US" sz="1400" b="0" dirty="0">
                <a:solidFill>
                  <a:srgbClr val="42DD76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6160A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400" b="0" dirty="0">
                <a:solidFill>
                  <a:srgbClr val="EEEEE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7135"/>
                </a:solidFill>
                <a:effectLst/>
                <a:latin typeface="Consolas" panose="020B0609020204030204" pitchFamily="49" charset="0"/>
              </a:rPr>
              <a:t>0.2</a:t>
            </a:r>
            <a:r>
              <a:rPr lang="en-US" sz="1400" b="0" dirty="0">
                <a:solidFill>
                  <a:srgbClr val="6160A4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1400" b="0" dirty="0">
              <a:solidFill>
                <a:srgbClr val="999999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42DD76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42DD76"/>
                </a:solidFill>
                <a:effectLst/>
                <a:latin typeface="Consolas" panose="020B0609020204030204" pitchFamily="49" charset="0"/>
              </a:rPr>
              <a:t>lambda_fft_mag</a:t>
            </a:r>
            <a:r>
              <a:rPr lang="en-US" sz="1400" b="0" dirty="0">
                <a:solidFill>
                  <a:srgbClr val="42DD76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6160A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400" b="0" dirty="0">
                <a:solidFill>
                  <a:srgbClr val="EEEEE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7135"/>
                </a:solidFill>
                <a:effectLst/>
                <a:latin typeface="Consolas" panose="020B0609020204030204" pitchFamily="49" charset="0"/>
              </a:rPr>
              <a:t>0.2</a:t>
            </a:r>
            <a:r>
              <a:rPr lang="en-US" sz="1400" b="0" dirty="0">
                <a:solidFill>
                  <a:srgbClr val="6160A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EEEEEE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sz="1400" b="0" dirty="0">
                <a:solidFill>
                  <a:srgbClr val="42DD76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42DD76"/>
                </a:solidFill>
                <a:effectLst/>
                <a:latin typeface="Consolas" panose="020B0609020204030204" pitchFamily="49" charset="0"/>
              </a:rPr>
              <a:t>lambda_fft_phase</a:t>
            </a:r>
            <a:r>
              <a:rPr lang="en-US" sz="1400" b="0" dirty="0">
                <a:solidFill>
                  <a:srgbClr val="42DD76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6160A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400" b="0" dirty="0">
                <a:solidFill>
                  <a:srgbClr val="EEEEE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7135"/>
                </a:solidFill>
                <a:effectLst/>
                <a:latin typeface="Consolas" panose="020B0609020204030204" pitchFamily="49" charset="0"/>
              </a:rPr>
              <a:t>0.1</a:t>
            </a:r>
            <a:r>
              <a:rPr lang="en-US" sz="1400" b="0" dirty="0">
                <a:solidFill>
                  <a:srgbClr val="6160A4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1400" b="0" dirty="0">
              <a:solidFill>
                <a:srgbClr val="999999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42DD76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42DD76"/>
                </a:solidFill>
                <a:effectLst/>
                <a:latin typeface="Consolas" panose="020B0609020204030204" pitchFamily="49" charset="0"/>
              </a:rPr>
              <a:t>lambda_gdl</a:t>
            </a:r>
            <a:r>
              <a:rPr lang="en-US" sz="1400" b="0" dirty="0">
                <a:solidFill>
                  <a:srgbClr val="42DD76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6160A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400" b="0" dirty="0">
                <a:solidFill>
                  <a:srgbClr val="EEEEE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7135"/>
                </a:solidFill>
                <a:effectLst/>
                <a:latin typeface="Consolas" panose="020B0609020204030204" pitchFamily="49" charset="0"/>
              </a:rPr>
              <a:t>0.1</a:t>
            </a:r>
            <a:r>
              <a:rPr lang="en-US" sz="1400" b="0" dirty="0">
                <a:solidFill>
                  <a:srgbClr val="6160A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EEEEEE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sz="1400" b="0" dirty="0">
                <a:solidFill>
                  <a:srgbClr val="42DD76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42DD76"/>
                </a:solidFill>
                <a:effectLst/>
                <a:latin typeface="Consolas" panose="020B0609020204030204" pitchFamily="49" charset="0"/>
              </a:rPr>
              <a:t>lambda_corr</a:t>
            </a:r>
            <a:r>
              <a:rPr lang="en-US" sz="1400" b="0" dirty="0">
                <a:solidFill>
                  <a:srgbClr val="42DD76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6160A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400" b="0" dirty="0">
                <a:solidFill>
                  <a:srgbClr val="EEEEE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7135"/>
                </a:solidFill>
                <a:effectLst/>
                <a:latin typeface="Consolas" panose="020B0609020204030204" pitchFamily="49" charset="0"/>
              </a:rPr>
              <a:t>0.1</a:t>
            </a:r>
            <a:r>
              <a:rPr lang="en-US" sz="1400" b="0" dirty="0">
                <a:solidFill>
                  <a:srgbClr val="6160A4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1400" b="0" dirty="0">
              <a:solidFill>
                <a:srgbClr val="999999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42DD76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42DD76"/>
                </a:solidFill>
                <a:effectLst/>
                <a:latin typeface="Consolas" panose="020B0609020204030204" pitchFamily="49" charset="0"/>
              </a:rPr>
              <a:t>lambda_xcorr</a:t>
            </a:r>
            <a:r>
              <a:rPr lang="en-US" sz="1400" b="0" dirty="0">
                <a:solidFill>
                  <a:srgbClr val="42DD76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6160A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400" b="0" dirty="0">
                <a:solidFill>
                  <a:srgbClr val="EEEEE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7135"/>
                </a:solidFill>
                <a:effectLst/>
                <a:latin typeface="Consolas" panose="020B0609020204030204" pitchFamily="49" charset="0"/>
              </a:rPr>
              <a:t>0.1</a:t>
            </a:r>
            <a:r>
              <a:rPr lang="en-US" sz="1400" b="0" dirty="0">
                <a:solidFill>
                  <a:srgbClr val="6160A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EEEEEE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sz="1400" b="0" dirty="0">
                <a:solidFill>
                  <a:srgbClr val="42DD76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42DD76"/>
                </a:solidFill>
                <a:effectLst/>
                <a:latin typeface="Consolas" panose="020B0609020204030204" pitchFamily="49" charset="0"/>
              </a:rPr>
              <a:t>lambda_phase_corr</a:t>
            </a:r>
            <a:r>
              <a:rPr lang="en-US" sz="1400" b="0" dirty="0">
                <a:solidFill>
                  <a:srgbClr val="42DD76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6160A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400" b="0" dirty="0">
                <a:solidFill>
                  <a:srgbClr val="EEEEE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7135"/>
                </a:solidFill>
                <a:effectLst/>
                <a:latin typeface="Consolas" panose="020B0609020204030204" pitchFamily="49" charset="0"/>
              </a:rPr>
              <a:t>0.1</a:t>
            </a:r>
            <a:r>
              <a:rPr lang="en-US" sz="1400" b="0" dirty="0">
                <a:solidFill>
                  <a:srgbClr val="6160A4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1400" b="0" dirty="0">
              <a:solidFill>
                <a:srgbClr val="999999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42DD76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42DD76"/>
                </a:solidFill>
                <a:effectLst/>
                <a:latin typeface="Consolas" panose="020B0609020204030204" pitchFamily="49" charset="0"/>
              </a:rPr>
              <a:t>lambda_dwt</a:t>
            </a:r>
            <a:r>
              <a:rPr lang="en-US" sz="1400" b="0" dirty="0">
                <a:solidFill>
                  <a:srgbClr val="42DD76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6160A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400" b="0" dirty="0">
                <a:solidFill>
                  <a:srgbClr val="EEEEE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7135"/>
                </a:solidFill>
                <a:effectLst/>
                <a:latin typeface="Consolas" panose="020B0609020204030204" pitchFamily="49" charset="0"/>
              </a:rPr>
              <a:t>0.1</a:t>
            </a:r>
            <a:endParaRPr lang="en-US" sz="1400" b="0" dirty="0">
              <a:solidFill>
                <a:srgbClr val="999999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888553-743D-8C3E-E828-D3C5E175DD68}"/>
              </a:ext>
            </a:extLst>
          </p:cNvPr>
          <p:cNvSpPr txBox="1"/>
          <p:nvPr/>
        </p:nvSpPr>
        <p:spPr>
          <a:xfrm>
            <a:off x="3067943" y="1235388"/>
            <a:ext cx="7352196" cy="11706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r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Most lambda values are 0.1 or 0.2 across the board.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r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Encourages all aspects: spectral, temporal, shape, smoothness, multi-scale.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r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Good for strong regularization when data is noisy or model overfits.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r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Regularizes every domain—suitable for noisy environments or small datasets.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51D63D1-3183-F339-3977-EA70A11077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16" y="3105640"/>
            <a:ext cx="8443044" cy="418956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6D27743-95CB-CBAD-6D3F-87DC7D65E091}"/>
              </a:ext>
            </a:extLst>
          </p:cNvPr>
          <p:cNvSpPr txBox="1"/>
          <p:nvPr/>
        </p:nvSpPr>
        <p:spPr>
          <a:xfrm>
            <a:off x="8622426" y="3999922"/>
            <a:ext cx="1753691" cy="577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b="1" dirty="0"/>
              <a:t> Test MAE: 0.7252</a:t>
            </a:r>
          </a:p>
          <a:p>
            <a:r>
              <a:rPr lang="en-US" sz="1050" b="1" dirty="0"/>
              <a:t>    Test MSE: 1.0562</a:t>
            </a:r>
          </a:p>
          <a:p>
            <a:r>
              <a:rPr lang="en-US" sz="1050" b="1" dirty="0"/>
              <a:t>    Test PCC: 0.4076</a:t>
            </a:r>
          </a:p>
        </p:txBody>
      </p:sp>
    </p:spTree>
    <p:extLst>
      <p:ext uri="{BB962C8B-B14F-4D97-AF65-F5344CB8AC3E}">
        <p14:creationId xmlns:p14="http://schemas.microsoft.com/office/powerpoint/2010/main" val="11529616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71697D-9580-B24A-F1FC-3CF451DEE1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954F7FB-5E84-9754-F8D8-5A93A053C8E5}"/>
              </a:ext>
            </a:extLst>
          </p:cNvPr>
          <p:cNvSpPr txBox="1"/>
          <p:nvPr/>
        </p:nvSpPr>
        <p:spPr>
          <a:xfrm>
            <a:off x="0" y="266055"/>
            <a:ext cx="8327848" cy="506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Caladea"/>
                <a:ea typeface="HY견고딕" pitchFamily="18" charset="-127"/>
              </a:rPr>
              <a:t> Loss Combination: </a:t>
            </a:r>
            <a:r>
              <a:rPr lang="en-US" altLang="ko-KR" dirty="0" err="1">
                <a:latin typeface="Caladea"/>
                <a:ea typeface="HY견고딕" pitchFamily="18" charset="-127"/>
              </a:rPr>
              <a:t>MAE_Dominant</a:t>
            </a:r>
            <a:endParaRPr lang="ko-KR" altLang="en-US" dirty="0">
              <a:latin typeface="Caladea"/>
              <a:ea typeface="HY견고딕" pitchFamily="18" charset="-127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945CC2-28F9-4A66-91B1-DC51417A13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917" y="-107801"/>
            <a:ext cx="1571625" cy="747713"/>
          </a:xfrm>
          <a:prstGeom prst="rect">
            <a:avLst/>
          </a:prstGeom>
        </p:spPr>
      </p:pic>
      <p:sp>
        <p:nvSpPr>
          <p:cNvPr id="64" name="슬라이드 번호 개체 틀 2">
            <a:extLst>
              <a:ext uri="{FF2B5EF4-FFF2-40B4-BE49-F238E27FC236}">
                <a16:creationId xmlns:a16="http://schemas.microsoft.com/office/drawing/2014/main" id="{E24F6677-9527-B590-58C4-88BA25798912}"/>
              </a:ext>
            </a:extLst>
          </p:cNvPr>
          <p:cNvSpPr txBox="1">
            <a:spLocks/>
          </p:cNvSpPr>
          <p:nvPr/>
        </p:nvSpPr>
        <p:spPr>
          <a:xfrm>
            <a:off x="7925012" y="7042731"/>
            <a:ext cx="2495127" cy="40256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defPPr>
              <a:defRPr lang="ko-KR"/>
            </a:defPPr>
            <a:lvl1pPr marL="0" algn="r" defTabSz="995690" rtl="0" eaLnBrk="1" latinLnBrk="1" hangingPunct="1"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9784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569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9353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9138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8922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8707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84916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82761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B597EC8-03FB-421D-BA76-5865596B8B77}" type="slidenum">
              <a:rPr lang="ko-KR" altLang="en-US" smtClean="0"/>
              <a:pPr/>
              <a:t>24</a:t>
            </a:fld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8D5356-8490-118D-2699-72069A5AD8E0}"/>
              </a:ext>
            </a:extLst>
          </p:cNvPr>
          <p:cNvSpPr txBox="1"/>
          <p:nvPr/>
        </p:nvSpPr>
        <p:spPr>
          <a:xfrm>
            <a:off x="27176" y="972319"/>
            <a:ext cx="3219616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42DD76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42DD76"/>
                </a:solidFill>
                <a:effectLst/>
                <a:latin typeface="Consolas" panose="020B0609020204030204" pitchFamily="49" charset="0"/>
              </a:rPr>
              <a:t>lambda_shift</a:t>
            </a:r>
            <a:r>
              <a:rPr lang="en-US" sz="1400" b="0" dirty="0">
                <a:solidFill>
                  <a:srgbClr val="42DD76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6160A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400" b="0" dirty="0">
                <a:solidFill>
                  <a:srgbClr val="EEEEE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7135"/>
                </a:solidFill>
                <a:effectLst/>
                <a:latin typeface="Consolas" panose="020B0609020204030204" pitchFamily="49" charset="0"/>
              </a:rPr>
              <a:t>0.8</a:t>
            </a:r>
            <a:r>
              <a:rPr lang="en-US" sz="1400" b="0" dirty="0">
                <a:solidFill>
                  <a:srgbClr val="6160A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EEEEEE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sz="1400" b="0" dirty="0">
                <a:solidFill>
                  <a:srgbClr val="42DD76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42DD76"/>
                </a:solidFill>
                <a:effectLst/>
                <a:latin typeface="Consolas" panose="020B0609020204030204" pitchFamily="49" charset="0"/>
              </a:rPr>
              <a:t>lambda_soft_shift</a:t>
            </a:r>
            <a:r>
              <a:rPr lang="en-US" sz="1400" b="0" dirty="0">
                <a:solidFill>
                  <a:srgbClr val="42DD76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6160A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400" b="0" dirty="0">
                <a:solidFill>
                  <a:srgbClr val="EEEEE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7135"/>
                </a:solidFill>
                <a:effectLst/>
                <a:latin typeface="Consolas" panose="020B0609020204030204" pitchFamily="49" charset="0"/>
              </a:rPr>
              <a:t>0.0</a:t>
            </a:r>
            <a:r>
              <a:rPr lang="en-US" sz="1400" b="0" dirty="0">
                <a:solidFill>
                  <a:srgbClr val="6160A4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1400" b="0" dirty="0">
              <a:solidFill>
                <a:srgbClr val="999999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42DD76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42DD76"/>
                </a:solidFill>
                <a:effectLst/>
                <a:latin typeface="Consolas" panose="020B0609020204030204" pitchFamily="49" charset="0"/>
              </a:rPr>
              <a:t>lambda_fft_mag</a:t>
            </a:r>
            <a:r>
              <a:rPr lang="en-US" sz="1400" b="0" dirty="0">
                <a:solidFill>
                  <a:srgbClr val="42DD76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6160A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400" b="0" dirty="0">
                <a:solidFill>
                  <a:srgbClr val="EEEEE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7135"/>
                </a:solidFill>
                <a:effectLst/>
                <a:latin typeface="Consolas" panose="020B0609020204030204" pitchFamily="49" charset="0"/>
              </a:rPr>
              <a:t>0.05</a:t>
            </a:r>
            <a:r>
              <a:rPr lang="en-US" sz="1400" b="0" dirty="0">
                <a:solidFill>
                  <a:srgbClr val="6160A4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1400" dirty="0">
              <a:solidFill>
                <a:srgbClr val="EEEEEE"/>
              </a:solidFill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42DD76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42DD76"/>
                </a:solidFill>
                <a:effectLst/>
                <a:latin typeface="Consolas" panose="020B0609020204030204" pitchFamily="49" charset="0"/>
              </a:rPr>
              <a:t>lambda_fft_phase</a:t>
            </a:r>
            <a:r>
              <a:rPr lang="en-US" sz="1400" b="0" dirty="0">
                <a:solidFill>
                  <a:srgbClr val="42DD76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6160A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400" b="0" dirty="0">
                <a:solidFill>
                  <a:srgbClr val="EEEEE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7135"/>
                </a:solidFill>
                <a:effectLst/>
                <a:latin typeface="Consolas" panose="020B0609020204030204" pitchFamily="49" charset="0"/>
              </a:rPr>
              <a:t>0.05</a:t>
            </a:r>
            <a:r>
              <a:rPr lang="en-US" sz="1400" b="0" dirty="0">
                <a:solidFill>
                  <a:srgbClr val="6160A4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1400" b="0" dirty="0">
              <a:solidFill>
                <a:srgbClr val="999999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42DD76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42DD76"/>
                </a:solidFill>
                <a:effectLst/>
                <a:latin typeface="Consolas" panose="020B0609020204030204" pitchFamily="49" charset="0"/>
              </a:rPr>
              <a:t>lambda_gdl</a:t>
            </a:r>
            <a:r>
              <a:rPr lang="en-US" sz="1400" b="0" dirty="0">
                <a:solidFill>
                  <a:srgbClr val="42DD76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6160A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400" b="0" dirty="0">
                <a:solidFill>
                  <a:srgbClr val="EEEEE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7135"/>
                </a:solidFill>
                <a:effectLst/>
                <a:latin typeface="Consolas" panose="020B0609020204030204" pitchFamily="49" charset="0"/>
              </a:rPr>
              <a:t>0.05</a:t>
            </a:r>
            <a:r>
              <a:rPr lang="en-US" sz="1400" b="0" dirty="0">
                <a:solidFill>
                  <a:srgbClr val="6160A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EEEEEE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sz="1400" b="0" dirty="0">
                <a:solidFill>
                  <a:srgbClr val="42DD76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42DD76"/>
                </a:solidFill>
                <a:effectLst/>
                <a:latin typeface="Consolas" panose="020B0609020204030204" pitchFamily="49" charset="0"/>
              </a:rPr>
              <a:t>lambda_corr</a:t>
            </a:r>
            <a:r>
              <a:rPr lang="en-US" sz="1400" b="0" dirty="0">
                <a:solidFill>
                  <a:srgbClr val="42DD76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6160A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400" b="0" dirty="0">
                <a:solidFill>
                  <a:srgbClr val="EEEEE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7135"/>
                </a:solidFill>
                <a:effectLst/>
                <a:latin typeface="Consolas" panose="020B0609020204030204" pitchFamily="49" charset="0"/>
              </a:rPr>
              <a:t>0.05</a:t>
            </a:r>
            <a:r>
              <a:rPr lang="en-US" sz="1400" b="0" dirty="0">
                <a:solidFill>
                  <a:srgbClr val="6160A4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1400" b="0" dirty="0">
              <a:solidFill>
                <a:srgbClr val="999999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42DD76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42DD76"/>
                </a:solidFill>
                <a:effectLst/>
                <a:latin typeface="Consolas" panose="020B0609020204030204" pitchFamily="49" charset="0"/>
              </a:rPr>
              <a:t>lambda_xcorr</a:t>
            </a:r>
            <a:r>
              <a:rPr lang="en-US" sz="1400" b="0" dirty="0">
                <a:solidFill>
                  <a:srgbClr val="42DD76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6160A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400" b="0" dirty="0">
                <a:solidFill>
                  <a:srgbClr val="EEEEE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7135"/>
                </a:solidFill>
                <a:effectLst/>
                <a:latin typeface="Consolas" panose="020B0609020204030204" pitchFamily="49" charset="0"/>
              </a:rPr>
              <a:t>0.0</a:t>
            </a:r>
            <a:r>
              <a:rPr lang="en-US" sz="1400" b="0" dirty="0">
                <a:solidFill>
                  <a:srgbClr val="6160A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EEEEEE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sz="1400" b="0" dirty="0">
                <a:solidFill>
                  <a:srgbClr val="42DD76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42DD76"/>
                </a:solidFill>
                <a:effectLst/>
                <a:latin typeface="Consolas" panose="020B0609020204030204" pitchFamily="49" charset="0"/>
              </a:rPr>
              <a:t>lambda_phase_corr</a:t>
            </a:r>
            <a:r>
              <a:rPr lang="en-US" sz="1400" b="0" dirty="0">
                <a:solidFill>
                  <a:srgbClr val="42DD76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6160A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400" b="0" dirty="0">
                <a:solidFill>
                  <a:srgbClr val="EEEEE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7135"/>
                </a:solidFill>
                <a:effectLst/>
                <a:latin typeface="Consolas" panose="020B0609020204030204" pitchFamily="49" charset="0"/>
              </a:rPr>
              <a:t>0.0</a:t>
            </a:r>
            <a:r>
              <a:rPr lang="en-US" sz="1400" b="0" dirty="0">
                <a:solidFill>
                  <a:srgbClr val="6160A4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1400" b="0" dirty="0">
              <a:solidFill>
                <a:srgbClr val="999999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42DD76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42DD76"/>
                </a:solidFill>
                <a:effectLst/>
                <a:latin typeface="Consolas" panose="020B0609020204030204" pitchFamily="49" charset="0"/>
              </a:rPr>
              <a:t>lambda_dwt</a:t>
            </a:r>
            <a:r>
              <a:rPr lang="en-US" sz="1400" b="0" dirty="0">
                <a:solidFill>
                  <a:srgbClr val="42DD76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6160A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400" b="0" dirty="0">
                <a:solidFill>
                  <a:srgbClr val="EEEEE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7135"/>
                </a:solidFill>
                <a:effectLst/>
                <a:latin typeface="Consolas" panose="020B0609020204030204" pitchFamily="49" charset="0"/>
              </a:rPr>
              <a:t>0.0</a:t>
            </a:r>
            <a:endParaRPr lang="en-US" sz="1400" b="0" dirty="0">
              <a:solidFill>
                <a:srgbClr val="999999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2FCD82-50A7-F945-DC54-50BFD2447903}"/>
              </a:ext>
            </a:extLst>
          </p:cNvPr>
          <p:cNvSpPr txBox="1"/>
          <p:nvPr/>
        </p:nvSpPr>
        <p:spPr>
          <a:xfrm>
            <a:off x="3067942" y="1235388"/>
            <a:ext cx="7463333" cy="1447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r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lambda_shift = 0.8, others are ≤ 0.05.Very low regularization from other components.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r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Captures overall shape, but lacks fine-grain structure or alignment enhancements.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r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Simple, fast, and effective baseline; risks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oversmoothing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 and missing alignment </a:t>
            </a:r>
            <a:b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</a:b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nuances.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r"/>
            </a:pP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Consolas" panose="020B0609020204030204" pitchFamily="49" charset="0"/>
              <a:sym typeface="Wingdings" panose="05000000000000000000" pitchFamily="2" charset="2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3E4B649-4AC9-40CD-79AB-22CDA447B8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76" y="3050276"/>
            <a:ext cx="8515052" cy="422529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315B446-9AEF-BC8C-5440-AC004D6B3CB2}"/>
              </a:ext>
            </a:extLst>
          </p:cNvPr>
          <p:cNvSpPr txBox="1"/>
          <p:nvPr/>
        </p:nvSpPr>
        <p:spPr>
          <a:xfrm>
            <a:off x="8643350" y="3981993"/>
            <a:ext cx="1787981" cy="577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b="1" dirty="0"/>
              <a:t> Test MAE: 0.7343</a:t>
            </a:r>
          </a:p>
          <a:p>
            <a:r>
              <a:rPr lang="en-US" sz="1050" b="1" dirty="0"/>
              <a:t>    Test MSE: 1.0893</a:t>
            </a:r>
          </a:p>
          <a:p>
            <a:r>
              <a:rPr lang="en-US" sz="1050" b="1" dirty="0"/>
              <a:t>    Test PCC: 0.4043</a:t>
            </a:r>
          </a:p>
        </p:txBody>
      </p:sp>
    </p:spTree>
    <p:extLst>
      <p:ext uri="{BB962C8B-B14F-4D97-AF65-F5344CB8AC3E}">
        <p14:creationId xmlns:p14="http://schemas.microsoft.com/office/powerpoint/2010/main" val="642864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71697D-9580-B24A-F1FC-3CF451DEE1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954F7FB-5E84-9754-F8D8-5A93A053C8E5}"/>
              </a:ext>
            </a:extLst>
          </p:cNvPr>
          <p:cNvSpPr txBox="1"/>
          <p:nvPr/>
        </p:nvSpPr>
        <p:spPr>
          <a:xfrm>
            <a:off x="0" y="266055"/>
            <a:ext cx="8327848" cy="506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Caladea"/>
                <a:ea typeface="HY견고딕" pitchFamily="18" charset="-127"/>
              </a:rPr>
              <a:t> Loss Combination: </a:t>
            </a:r>
            <a:r>
              <a:rPr lang="en-US" altLang="ko-KR" dirty="0" err="1">
                <a:latin typeface="Caladea"/>
                <a:ea typeface="HY견고딕" pitchFamily="18" charset="-127"/>
              </a:rPr>
              <a:t>No_Shift_Tolerance</a:t>
            </a:r>
            <a:endParaRPr lang="ko-KR" altLang="en-US" dirty="0">
              <a:latin typeface="Caladea"/>
              <a:ea typeface="HY견고딕" pitchFamily="18" charset="-127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945CC2-28F9-4A66-91B1-DC51417A13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917" y="-107801"/>
            <a:ext cx="1571625" cy="747713"/>
          </a:xfrm>
          <a:prstGeom prst="rect">
            <a:avLst/>
          </a:prstGeom>
        </p:spPr>
      </p:pic>
      <p:sp>
        <p:nvSpPr>
          <p:cNvPr id="64" name="슬라이드 번호 개체 틀 2">
            <a:extLst>
              <a:ext uri="{FF2B5EF4-FFF2-40B4-BE49-F238E27FC236}">
                <a16:creationId xmlns:a16="http://schemas.microsoft.com/office/drawing/2014/main" id="{E24F6677-9527-B590-58C4-88BA25798912}"/>
              </a:ext>
            </a:extLst>
          </p:cNvPr>
          <p:cNvSpPr txBox="1">
            <a:spLocks/>
          </p:cNvSpPr>
          <p:nvPr/>
        </p:nvSpPr>
        <p:spPr>
          <a:xfrm>
            <a:off x="7925012" y="7042731"/>
            <a:ext cx="2495127" cy="40256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defPPr>
              <a:defRPr lang="ko-KR"/>
            </a:defPPr>
            <a:lvl1pPr marL="0" algn="r" defTabSz="995690" rtl="0" eaLnBrk="1" latinLnBrk="1" hangingPunct="1"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9784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569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9353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9138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8922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8707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84916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82761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B597EC8-03FB-421D-BA76-5865596B8B77}" type="slidenum">
              <a:rPr lang="ko-KR" altLang="en-US" smtClean="0"/>
              <a:pPr/>
              <a:t>25</a:t>
            </a:fld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0B38D5-0FA9-5AEA-3C8F-8F908294E0B6}"/>
              </a:ext>
            </a:extLst>
          </p:cNvPr>
          <p:cNvSpPr txBox="1"/>
          <p:nvPr/>
        </p:nvSpPr>
        <p:spPr>
          <a:xfrm>
            <a:off x="162124" y="972319"/>
            <a:ext cx="3121843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42DD76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42DD76"/>
                </a:solidFill>
                <a:effectLst/>
                <a:latin typeface="Consolas" panose="020B0609020204030204" pitchFamily="49" charset="0"/>
              </a:rPr>
              <a:t>lambda_shift</a:t>
            </a:r>
            <a:r>
              <a:rPr lang="en-US" sz="1400" b="0" dirty="0">
                <a:solidFill>
                  <a:srgbClr val="42DD76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6160A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400" b="0" dirty="0">
                <a:solidFill>
                  <a:srgbClr val="EEEEE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7135"/>
                </a:solidFill>
                <a:effectLst/>
                <a:latin typeface="Consolas" panose="020B0609020204030204" pitchFamily="49" charset="0"/>
              </a:rPr>
              <a:t>0.0</a:t>
            </a:r>
            <a:r>
              <a:rPr lang="en-US" sz="1400" b="0" dirty="0">
                <a:solidFill>
                  <a:srgbClr val="6160A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EEEEEE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sz="1400" b="0" dirty="0">
                <a:solidFill>
                  <a:srgbClr val="42DD76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42DD76"/>
                </a:solidFill>
                <a:effectLst/>
                <a:latin typeface="Consolas" panose="020B0609020204030204" pitchFamily="49" charset="0"/>
              </a:rPr>
              <a:t>lambda_soft_shift</a:t>
            </a:r>
            <a:r>
              <a:rPr lang="en-US" sz="1400" b="0" dirty="0">
                <a:solidFill>
                  <a:srgbClr val="42DD76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6160A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400" b="0" dirty="0">
                <a:solidFill>
                  <a:srgbClr val="EEEEE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7135"/>
                </a:solidFill>
                <a:effectLst/>
                <a:latin typeface="Consolas" panose="020B0609020204030204" pitchFamily="49" charset="0"/>
              </a:rPr>
              <a:t>0.0</a:t>
            </a:r>
            <a:r>
              <a:rPr lang="en-US" sz="1400" b="0" dirty="0">
                <a:solidFill>
                  <a:srgbClr val="6160A4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1400" b="0" dirty="0">
              <a:solidFill>
                <a:srgbClr val="999999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42DD76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42DD76"/>
                </a:solidFill>
                <a:effectLst/>
                <a:latin typeface="Consolas" panose="020B0609020204030204" pitchFamily="49" charset="0"/>
              </a:rPr>
              <a:t>lambda_fft_mag</a:t>
            </a:r>
            <a:r>
              <a:rPr lang="en-US" sz="1400" b="0" dirty="0">
                <a:solidFill>
                  <a:srgbClr val="42DD76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6160A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400" b="0" dirty="0">
                <a:solidFill>
                  <a:srgbClr val="EEEEE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7135"/>
                </a:solidFill>
                <a:effectLst/>
                <a:latin typeface="Consolas" panose="020B0609020204030204" pitchFamily="49" charset="0"/>
              </a:rPr>
              <a:t>0.3</a:t>
            </a:r>
            <a:r>
              <a:rPr lang="en-US" sz="1400" b="0" dirty="0">
                <a:solidFill>
                  <a:srgbClr val="6160A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EEEEEE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sz="1400" b="0" dirty="0">
                <a:solidFill>
                  <a:srgbClr val="42DD76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42DD76"/>
                </a:solidFill>
                <a:effectLst/>
                <a:latin typeface="Consolas" panose="020B0609020204030204" pitchFamily="49" charset="0"/>
              </a:rPr>
              <a:t>lambda_fft_phase</a:t>
            </a:r>
            <a:r>
              <a:rPr lang="en-US" sz="1400" b="0" dirty="0">
                <a:solidFill>
                  <a:srgbClr val="42DD76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6160A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400" b="0" dirty="0">
                <a:solidFill>
                  <a:srgbClr val="EEEEE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7135"/>
                </a:solidFill>
                <a:effectLst/>
                <a:latin typeface="Consolas" panose="020B0609020204030204" pitchFamily="49" charset="0"/>
              </a:rPr>
              <a:t>0.2</a:t>
            </a:r>
            <a:r>
              <a:rPr lang="en-US" sz="1400" b="0" dirty="0">
                <a:solidFill>
                  <a:srgbClr val="6160A4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1400" b="0" dirty="0">
              <a:solidFill>
                <a:srgbClr val="999999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42DD76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42DD76"/>
                </a:solidFill>
                <a:effectLst/>
                <a:latin typeface="Consolas" panose="020B0609020204030204" pitchFamily="49" charset="0"/>
              </a:rPr>
              <a:t>lambda_gdl</a:t>
            </a:r>
            <a:r>
              <a:rPr lang="en-US" sz="1400" b="0" dirty="0">
                <a:solidFill>
                  <a:srgbClr val="42DD76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6160A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400" b="0" dirty="0">
                <a:solidFill>
                  <a:srgbClr val="EEEEE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7135"/>
                </a:solidFill>
                <a:effectLst/>
                <a:latin typeface="Consolas" panose="020B0609020204030204" pitchFamily="49" charset="0"/>
              </a:rPr>
              <a:t>0.2</a:t>
            </a:r>
            <a:r>
              <a:rPr lang="en-US" sz="1400" b="0" dirty="0">
                <a:solidFill>
                  <a:srgbClr val="6160A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EEEEEE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sz="1400" b="0" dirty="0">
                <a:solidFill>
                  <a:srgbClr val="42DD76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42DD76"/>
                </a:solidFill>
                <a:effectLst/>
                <a:latin typeface="Consolas" panose="020B0609020204030204" pitchFamily="49" charset="0"/>
              </a:rPr>
              <a:t>lambda_corr</a:t>
            </a:r>
            <a:r>
              <a:rPr lang="en-US" sz="1400" b="0" dirty="0">
                <a:solidFill>
                  <a:srgbClr val="42DD76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6160A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400" b="0" dirty="0">
                <a:solidFill>
                  <a:srgbClr val="EEEEE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7135"/>
                </a:solidFill>
                <a:effectLst/>
                <a:latin typeface="Consolas" panose="020B0609020204030204" pitchFamily="49" charset="0"/>
              </a:rPr>
              <a:t>0.1</a:t>
            </a:r>
            <a:r>
              <a:rPr lang="en-US" sz="1400" b="0" dirty="0">
                <a:solidFill>
                  <a:srgbClr val="6160A4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1400" b="0" dirty="0">
              <a:solidFill>
                <a:srgbClr val="999999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42DD76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42DD76"/>
                </a:solidFill>
                <a:effectLst/>
                <a:latin typeface="Consolas" panose="020B0609020204030204" pitchFamily="49" charset="0"/>
              </a:rPr>
              <a:t>lambda_xcorr</a:t>
            </a:r>
            <a:r>
              <a:rPr lang="en-US" sz="1400" b="0" dirty="0">
                <a:solidFill>
                  <a:srgbClr val="42DD76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6160A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400" b="0" dirty="0">
                <a:solidFill>
                  <a:srgbClr val="EEEEE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7135"/>
                </a:solidFill>
                <a:effectLst/>
                <a:latin typeface="Consolas" panose="020B0609020204030204" pitchFamily="49" charset="0"/>
              </a:rPr>
              <a:t>0.1</a:t>
            </a:r>
            <a:r>
              <a:rPr lang="en-US" sz="1400" b="0" dirty="0">
                <a:solidFill>
                  <a:srgbClr val="6160A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EEEEEE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sz="1400" b="0" dirty="0">
                <a:solidFill>
                  <a:srgbClr val="42DD76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42DD76"/>
                </a:solidFill>
                <a:effectLst/>
                <a:latin typeface="Consolas" panose="020B0609020204030204" pitchFamily="49" charset="0"/>
              </a:rPr>
              <a:t>lambda_phase_corr</a:t>
            </a:r>
            <a:r>
              <a:rPr lang="en-US" sz="1400" b="0" dirty="0">
                <a:solidFill>
                  <a:srgbClr val="42DD76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6160A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400" b="0" dirty="0">
                <a:solidFill>
                  <a:srgbClr val="EEEEE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7135"/>
                </a:solidFill>
                <a:effectLst/>
                <a:latin typeface="Consolas" panose="020B0609020204030204" pitchFamily="49" charset="0"/>
              </a:rPr>
              <a:t>0.1</a:t>
            </a:r>
            <a:r>
              <a:rPr lang="en-US" sz="1400" b="0" dirty="0">
                <a:solidFill>
                  <a:srgbClr val="6160A4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1400" b="0" dirty="0">
              <a:solidFill>
                <a:srgbClr val="999999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42DD76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42DD76"/>
                </a:solidFill>
                <a:effectLst/>
                <a:latin typeface="Consolas" panose="020B0609020204030204" pitchFamily="49" charset="0"/>
              </a:rPr>
              <a:t>lambda_dwt</a:t>
            </a:r>
            <a:r>
              <a:rPr lang="en-US" sz="1400" b="0" dirty="0">
                <a:solidFill>
                  <a:srgbClr val="42DD76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6160A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400" b="0" dirty="0">
                <a:solidFill>
                  <a:srgbClr val="EEEEE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7135"/>
                </a:solidFill>
                <a:effectLst/>
                <a:latin typeface="Consolas" panose="020B0609020204030204" pitchFamily="49" charset="0"/>
              </a:rPr>
              <a:t>0.0</a:t>
            </a:r>
            <a:endParaRPr lang="en-US" sz="1400" b="0" dirty="0">
              <a:solidFill>
                <a:srgbClr val="999999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680C36-4971-2083-7579-DFA176E587D3}"/>
              </a:ext>
            </a:extLst>
          </p:cNvPr>
          <p:cNvSpPr txBox="1"/>
          <p:nvPr/>
        </p:nvSpPr>
        <p:spPr>
          <a:xfrm>
            <a:off x="3067942" y="1235388"/>
            <a:ext cx="7463333" cy="1447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r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lambda_shift and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lambda_soft_shift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 are 0.0.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r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Model is not penalized for being off in time.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r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Instead, frequency and structural losses dominate.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r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Assumes model will inherently learn timing; good for highly structured or synchronized inputs.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A22E6A0-17E4-6032-E100-FDB7FE84DE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124" y="3086403"/>
            <a:ext cx="8515052" cy="422529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32DE0A8-EC03-07D8-4F4B-23B454154DF7}"/>
              </a:ext>
            </a:extLst>
          </p:cNvPr>
          <p:cNvSpPr txBox="1"/>
          <p:nvPr/>
        </p:nvSpPr>
        <p:spPr>
          <a:xfrm>
            <a:off x="8802586" y="4019159"/>
            <a:ext cx="1913436" cy="577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b="1" dirty="0"/>
              <a:t>Test MAE: 0.7497</a:t>
            </a:r>
          </a:p>
          <a:p>
            <a:r>
              <a:rPr lang="en-US" sz="1050" b="1" dirty="0"/>
              <a:t>    Test MSE: 1.1033</a:t>
            </a:r>
          </a:p>
          <a:p>
            <a:r>
              <a:rPr lang="en-US" sz="1050" b="1" dirty="0"/>
              <a:t>    Test PCC: 0.4088</a:t>
            </a:r>
          </a:p>
        </p:txBody>
      </p:sp>
    </p:spTree>
    <p:extLst>
      <p:ext uri="{BB962C8B-B14F-4D97-AF65-F5344CB8AC3E}">
        <p14:creationId xmlns:p14="http://schemas.microsoft.com/office/powerpoint/2010/main" val="27744890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71697D-9580-B24A-F1FC-3CF451DEE1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954F7FB-5E84-9754-F8D8-5A93A053C8E5}"/>
              </a:ext>
            </a:extLst>
          </p:cNvPr>
          <p:cNvSpPr txBox="1"/>
          <p:nvPr/>
        </p:nvSpPr>
        <p:spPr>
          <a:xfrm>
            <a:off x="0" y="266055"/>
            <a:ext cx="8327848" cy="506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Caladea"/>
                <a:ea typeface="HY견고딕" pitchFamily="18" charset="-127"/>
              </a:rPr>
              <a:t> Loss Combination: </a:t>
            </a:r>
            <a:r>
              <a:rPr lang="en-US" altLang="ko-KR" dirty="0" err="1">
                <a:latin typeface="Caladea"/>
                <a:ea typeface="HY견고딕" pitchFamily="18" charset="-127"/>
              </a:rPr>
              <a:t>Phase_Aligned</a:t>
            </a:r>
            <a:endParaRPr lang="ko-KR" altLang="en-US" dirty="0">
              <a:latin typeface="Caladea"/>
              <a:ea typeface="HY견고딕" pitchFamily="18" charset="-127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945CC2-28F9-4A66-91B1-DC51417A13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917" y="-107801"/>
            <a:ext cx="1571625" cy="747713"/>
          </a:xfrm>
          <a:prstGeom prst="rect">
            <a:avLst/>
          </a:prstGeom>
        </p:spPr>
      </p:pic>
      <p:sp>
        <p:nvSpPr>
          <p:cNvPr id="64" name="슬라이드 번호 개체 틀 2">
            <a:extLst>
              <a:ext uri="{FF2B5EF4-FFF2-40B4-BE49-F238E27FC236}">
                <a16:creationId xmlns:a16="http://schemas.microsoft.com/office/drawing/2014/main" id="{E24F6677-9527-B590-58C4-88BA25798912}"/>
              </a:ext>
            </a:extLst>
          </p:cNvPr>
          <p:cNvSpPr txBox="1">
            <a:spLocks/>
          </p:cNvSpPr>
          <p:nvPr/>
        </p:nvSpPr>
        <p:spPr>
          <a:xfrm>
            <a:off x="7925012" y="7042731"/>
            <a:ext cx="2495127" cy="40256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defPPr>
              <a:defRPr lang="ko-KR"/>
            </a:defPPr>
            <a:lvl1pPr marL="0" algn="r" defTabSz="995690" rtl="0" eaLnBrk="1" latinLnBrk="1" hangingPunct="1"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9784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569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9353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9138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8922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8707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84916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82761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B597EC8-03FB-421D-BA76-5865596B8B77}" type="slidenum">
              <a:rPr lang="ko-KR" altLang="en-US" smtClean="0"/>
              <a:pPr/>
              <a:t>26</a:t>
            </a:fld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62C34F-7456-B345-A7EB-221DD7E4BDAF}"/>
              </a:ext>
            </a:extLst>
          </p:cNvPr>
          <p:cNvSpPr txBox="1"/>
          <p:nvPr/>
        </p:nvSpPr>
        <p:spPr>
          <a:xfrm>
            <a:off x="162124" y="1044327"/>
            <a:ext cx="3049835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42DD76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42DD76"/>
                </a:solidFill>
                <a:effectLst/>
                <a:latin typeface="Consolas" panose="020B0609020204030204" pitchFamily="49" charset="0"/>
              </a:rPr>
              <a:t>lambda_shift</a:t>
            </a:r>
            <a:r>
              <a:rPr lang="en-US" sz="1400" b="0" dirty="0">
                <a:solidFill>
                  <a:srgbClr val="42DD76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6160A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400" b="0" dirty="0">
                <a:solidFill>
                  <a:srgbClr val="EEEEE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7135"/>
                </a:solidFill>
                <a:effectLst/>
                <a:latin typeface="Consolas" panose="020B0609020204030204" pitchFamily="49" charset="0"/>
              </a:rPr>
              <a:t>0.1</a:t>
            </a:r>
            <a:r>
              <a:rPr lang="en-US" sz="1400" b="0" dirty="0">
                <a:solidFill>
                  <a:srgbClr val="6160A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EEEEEE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sz="1400" b="0" dirty="0">
                <a:solidFill>
                  <a:srgbClr val="42DD76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42DD76"/>
                </a:solidFill>
                <a:effectLst/>
                <a:latin typeface="Consolas" panose="020B0609020204030204" pitchFamily="49" charset="0"/>
              </a:rPr>
              <a:t>lambda_soft_shift</a:t>
            </a:r>
            <a:r>
              <a:rPr lang="en-US" sz="1400" b="0" dirty="0">
                <a:solidFill>
                  <a:srgbClr val="42DD76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6160A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400" b="0" dirty="0">
                <a:solidFill>
                  <a:srgbClr val="EEEEE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7135"/>
                </a:solidFill>
                <a:effectLst/>
                <a:latin typeface="Consolas" panose="020B0609020204030204" pitchFamily="49" charset="0"/>
              </a:rPr>
              <a:t>0.0</a:t>
            </a:r>
            <a:r>
              <a:rPr lang="en-US" sz="1400" b="0" dirty="0">
                <a:solidFill>
                  <a:srgbClr val="6160A4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1400" b="0" dirty="0">
              <a:solidFill>
                <a:srgbClr val="999999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42DD76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42DD76"/>
                </a:solidFill>
                <a:effectLst/>
                <a:latin typeface="Consolas" panose="020B0609020204030204" pitchFamily="49" charset="0"/>
              </a:rPr>
              <a:t>lambda_fft_mag</a:t>
            </a:r>
            <a:r>
              <a:rPr lang="en-US" sz="1400" b="0" dirty="0">
                <a:solidFill>
                  <a:srgbClr val="42DD76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6160A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400" b="0" dirty="0">
                <a:solidFill>
                  <a:srgbClr val="EEEEE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7135"/>
                </a:solidFill>
                <a:effectLst/>
                <a:latin typeface="Consolas" panose="020B0609020204030204" pitchFamily="49" charset="0"/>
              </a:rPr>
              <a:t>0.0</a:t>
            </a:r>
            <a:r>
              <a:rPr lang="en-US" sz="1400" b="0" dirty="0">
                <a:solidFill>
                  <a:srgbClr val="6160A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EEEEEE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sz="1400" b="0" dirty="0">
                <a:solidFill>
                  <a:srgbClr val="42DD76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42DD76"/>
                </a:solidFill>
                <a:effectLst/>
                <a:latin typeface="Consolas" panose="020B0609020204030204" pitchFamily="49" charset="0"/>
              </a:rPr>
              <a:t>lambda_fft_phase</a:t>
            </a:r>
            <a:r>
              <a:rPr lang="en-US" sz="1400" b="0" dirty="0">
                <a:solidFill>
                  <a:srgbClr val="42DD76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6160A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400" b="0" dirty="0">
                <a:solidFill>
                  <a:srgbClr val="EEEEE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7135"/>
                </a:solidFill>
                <a:effectLst/>
                <a:latin typeface="Consolas" panose="020B0609020204030204" pitchFamily="49" charset="0"/>
              </a:rPr>
              <a:t>0.5</a:t>
            </a:r>
            <a:r>
              <a:rPr lang="en-US" sz="1400" b="0" dirty="0">
                <a:solidFill>
                  <a:srgbClr val="6160A4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1400" b="0" dirty="0">
              <a:solidFill>
                <a:srgbClr val="999999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42DD76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42DD76"/>
                </a:solidFill>
                <a:effectLst/>
                <a:latin typeface="Consolas" panose="020B0609020204030204" pitchFamily="49" charset="0"/>
              </a:rPr>
              <a:t>lambda_gdl</a:t>
            </a:r>
            <a:r>
              <a:rPr lang="en-US" sz="1400" b="0" dirty="0">
                <a:solidFill>
                  <a:srgbClr val="42DD76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6160A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400" b="0" dirty="0">
                <a:solidFill>
                  <a:srgbClr val="EEEEE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7135"/>
                </a:solidFill>
                <a:effectLst/>
                <a:latin typeface="Consolas" panose="020B0609020204030204" pitchFamily="49" charset="0"/>
              </a:rPr>
              <a:t>0.0</a:t>
            </a:r>
            <a:r>
              <a:rPr lang="en-US" sz="1400" b="0" dirty="0">
                <a:solidFill>
                  <a:srgbClr val="6160A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EEEEEE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sz="1400" b="0" dirty="0">
                <a:solidFill>
                  <a:srgbClr val="42DD76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42DD76"/>
                </a:solidFill>
                <a:effectLst/>
                <a:latin typeface="Consolas" panose="020B0609020204030204" pitchFamily="49" charset="0"/>
              </a:rPr>
              <a:t>lambda_corr</a:t>
            </a:r>
            <a:r>
              <a:rPr lang="en-US" sz="1400" b="0" dirty="0">
                <a:solidFill>
                  <a:srgbClr val="42DD76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6160A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400" b="0" dirty="0">
                <a:solidFill>
                  <a:srgbClr val="EEEEE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7135"/>
                </a:solidFill>
                <a:effectLst/>
                <a:latin typeface="Consolas" panose="020B0609020204030204" pitchFamily="49" charset="0"/>
              </a:rPr>
              <a:t>0.0</a:t>
            </a:r>
            <a:r>
              <a:rPr lang="en-US" sz="1400" b="0" dirty="0">
                <a:solidFill>
                  <a:srgbClr val="6160A4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1400" b="0" dirty="0">
              <a:solidFill>
                <a:srgbClr val="999999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42DD76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42DD76"/>
                </a:solidFill>
                <a:effectLst/>
                <a:latin typeface="Consolas" panose="020B0609020204030204" pitchFamily="49" charset="0"/>
              </a:rPr>
              <a:t>lambda_xcorr</a:t>
            </a:r>
            <a:r>
              <a:rPr lang="en-US" sz="1400" b="0" dirty="0">
                <a:solidFill>
                  <a:srgbClr val="42DD76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6160A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400" b="0" dirty="0">
                <a:solidFill>
                  <a:srgbClr val="EEEEE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7135"/>
                </a:solidFill>
                <a:effectLst/>
                <a:latin typeface="Consolas" panose="020B0609020204030204" pitchFamily="49" charset="0"/>
              </a:rPr>
              <a:t>0.0</a:t>
            </a:r>
            <a:r>
              <a:rPr lang="en-US" sz="1400" b="0" dirty="0">
                <a:solidFill>
                  <a:srgbClr val="6160A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EEEEEE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sz="1400" b="0" dirty="0">
                <a:solidFill>
                  <a:srgbClr val="42DD76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42DD76"/>
                </a:solidFill>
                <a:effectLst/>
                <a:latin typeface="Consolas" panose="020B0609020204030204" pitchFamily="49" charset="0"/>
              </a:rPr>
              <a:t>lambda_phase_corr</a:t>
            </a:r>
            <a:r>
              <a:rPr lang="en-US" sz="1400" b="0" dirty="0">
                <a:solidFill>
                  <a:srgbClr val="42DD76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6160A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400" b="0" dirty="0">
                <a:solidFill>
                  <a:srgbClr val="EEEEE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7135"/>
                </a:solidFill>
                <a:effectLst/>
                <a:latin typeface="Consolas" panose="020B0609020204030204" pitchFamily="49" charset="0"/>
              </a:rPr>
              <a:t>0.6</a:t>
            </a:r>
            <a:r>
              <a:rPr lang="en-US" sz="1400" b="0" dirty="0">
                <a:solidFill>
                  <a:srgbClr val="6160A4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1400" b="0" dirty="0">
              <a:solidFill>
                <a:srgbClr val="999999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42DD76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42DD76"/>
                </a:solidFill>
                <a:effectLst/>
                <a:latin typeface="Consolas" panose="020B0609020204030204" pitchFamily="49" charset="0"/>
              </a:rPr>
              <a:t>lambda_dwt</a:t>
            </a:r>
            <a:r>
              <a:rPr lang="en-US" sz="1400" b="0" dirty="0">
                <a:solidFill>
                  <a:srgbClr val="42DD76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6160A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400" b="0" dirty="0">
                <a:solidFill>
                  <a:srgbClr val="EEEEE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7135"/>
                </a:solidFill>
                <a:effectLst/>
                <a:latin typeface="Consolas" panose="020B0609020204030204" pitchFamily="49" charset="0"/>
              </a:rPr>
              <a:t>0.0</a:t>
            </a:r>
            <a:endParaRPr lang="en-US" sz="1400" b="0" dirty="0">
              <a:solidFill>
                <a:srgbClr val="999999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18F2DD-0EA0-FB45-4BFA-E6BA44620761}"/>
              </a:ext>
            </a:extLst>
          </p:cNvPr>
          <p:cNvSpPr txBox="1"/>
          <p:nvPr/>
        </p:nvSpPr>
        <p:spPr>
          <a:xfrm>
            <a:off x="3067942" y="1235388"/>
            <a:ext cx="7463333" cy="11706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r"/>
            </a:pP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lambda_fft_phase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 = 0.5,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lambda_phase_corr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 = 0.6.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r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These capture timing and waveform alignment via phase information.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r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Targets alignment at the waveform level—ensures peaks and troughs occur at correct </a:t>
            </a:r>
            <a:b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</a:b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positions.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8D09B7B-FE6B-9A49-0458-5E348BEC8B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124" y="3186397"/>
            <a:ext cx="8515052" cy="42253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6C1ECAB-CDED-4AAF-EF6E-DA0564D746C7}"/>
              </a:ext>
            </a:extLst>
          </p:cNvPr>
          <p:cNvSpPr txBox="1"/>
          <p:nvPr/>
        </p:nvSpPr>
        <p:spPr>
          <a:xfrm>
            <a:off x="8656360" y="3789488"/>
            <a:ext cx="1969715" cy="577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b="1" dirty="0"/>
              <a:t>Test MAE: 0.6856</a:t>
            </a:r>
          </a:p>
          <a:p>
            <a:r>
              <a:rPr lang="en-US" sz="1050" b="1" dirty="0"/>
              <a:t>    Test MSE: 0.8455</a:t>
            </a:r>
          </a:p>
          <a:p>
            <a:r>
              <a:rPr lang="en-US" sz="1050" b="1" dirty="0"/>
              <a:t>    Test PCC: 0.4396</a:t>
            </a:r>
          </a:p>
        </p:txBody>
      </p:sp>
    </p:spTree>
    <p:extLst>
      <p:ext uri="{BB962C8B-B14F-4D97-AF65-F5344CB8AC3E}">
        <p14:creationId xmlns:p14="http://schemas.microsoft.com/office/powerpoint/2010/main" val="26853715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71697D-9580-B24A-F1FC-3CF451DEE1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954F7FB-5E84-9754-F8D8-5A93A053C8E5}"/>
              </a:ext>
            </a:extLst>
          </p:cNvPr>
          <p:cNvSpPr txBox="1"/>
          <p:nvPr/>
        </p:nvSpPr>
        <p:spPr>
          <a:xfrm>
            <a:off x="0" y="266055"/>
            <a:ext cx="8327848" cy="506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Caladea"/>
                <a:ea typeface="HY견고딕" pitchFamily="18" charset="-127"/>
              </a:rPr>
              <a:t> Loss Combination: </a:t>
            </a:r>
            <a:r>
              <a:rPr lang="en-US" altLang="ko-KR" dirty="0" err="1">
                <a:latin typeface="Caladea"/>
                <a:ea typeface="HY견고딕" pitchFamily="18" charset="-127"/>
              </a:rPr>
              <a:t>Strong_ShiftInvariance</a:t>
            </a:r>
            <a:endParaRPr lang="ko-KR" altLang="en-US" dirty="0">
              <a:latin typeface="Caladea"/>
              <a:ea typeface="HY견고딕" pitchFamily="18" charset="-127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945CC2-28F9-4A66-91B1-DC51417A13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917" y="-107801"/>
            <a:ext cx="1571625" cy="747713"/>
          </a:xfrm>
          <a:prstGeom prst="rect">
            <a:avLst/>
          </a:prstGeom>
        </p:spPr>
      </p:pic>
      <p:sp>
        <p:nvSpPr>
          <p:cNvPr id="64" name="슬라이드 번호 개체 틀 2">
            <a:extLst>
              <a:ext uri="{FF2B5EF4-FFF2-40B4-BE49-F238E27FC236}">
                <a16:creationId xmlns:a16="http://schemas.microsoft.com/office/drawing/2014/main" id="{E24F6677-9527-B590-58C4-88BA25798912}"/>
              </a:ext>
            </a:extLst>
          </p:cNvPr>
          <p:cNvSpPr txBox="1">
            <a:spLocks/>
          </p:cNvSpPr>
          <p:nvPr/>
        </p:nvSpPr>
        <p:spPr>
          <a:xfrm>
            <a:off x="7925012" y="7042731"/>
            <a:ext cx="2495127" cy="40256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defPPr>
              <a:defRPr lang="ko-KR"/>
            </a:defPPr>
            <a:lvl1pPr marL="0" algn="r" defTabSz="995690" rtl="0" eaLnBrk="1" latinLnBrk="1" hangingPunct="1"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9784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569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9353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9138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8922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8707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84916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82761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B597EC8-03FB-421D-BA76-5865596B8B77}" type="slidenum">
              <a:rPr lang="ko-KR" altLang="en-US" smtClean="0"/>
              <a:pPr/>
              <a:t>27</a:t>
            </a:fld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19A181-10D8-1864-ADF6-791906561528}"/>
              </a:ext>
            </a:extLst>
          </p:cNvPr>
          <p:cNvSpPr txBox="1"/>
          <p:nvPr/>
        </p:nvSpPr>
        <p:spPr>
          <a:xfrm>
            <a:off x="90116" y="972319"/>
            <a:ext cx="2808312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42DD76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42DD76"/>
                </a:solidFill>
                <a:effectLst/>
                <a:latin typeface="Consolas" panose="020B0609020204030204" pitchFamily="49" charset="0"/>
              </a:rPr>
              <a:t>lambda_shift</a:t>
            </a:r>
            <a:r>
              <a:rPr lang="en-US" sz="1400" b="0" dirty="0">
                <a:solidFill>
                  <a:srgbClr val="42DD76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6160A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400" b="0" dirty="0">
                <a:solidFill>
                  <a:srgbClr val="EEEEE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7135"/>
                </a:solidFill>
                <a:effectLst/>
                <a:latin typeface="Consolas" panose="020B0609020204030204" pitchFamily="49" charset="0"/>
              </a:rPr>
              <a:t>0.4</a:t>
            </a:r>
            <a:r>
              <a:rPr lang="en-US" sz="1400" b="0" dirty="0">
                <a:solidFill>
                  <a:srgbClr val="6160A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EEEEEE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sz="1400" b="0" dirty="0">
                <a:solidFill>
                  <a:srgbClr val="42DD76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42DD76"/>
                </a:solidFill>
                <a:effectLst/>
                <a:latin typeface="Consolas" panose="020B0609020204030204" pitchFamily="49" charset="0"/>
              </a:rPr>
              <a:t>lambda_soft_shift</a:t>
            </a:r>
            <a:r>
              <a:rPr lang="en-US" sz="1400" b="0" dirty="0">
                <a:solidFill>
                  <a:srgbClr val="42DD76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6160A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400" b="0" dirty="0">
                <a:solidFill>
                  <a:srgbClr val="EEEEE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7135"/>
                </a:solidFill>
                <a:effectLst/>
                <a:latin typeface="Consolas" panose="020B0609020204030204" pitchFamily="49" charset="0"/>
              </a:rPr>
              <a:t>0.4</a:t>
            </a:r>
            <a:r>
              <a:rPr lang="en-US" sz="1400" b="0" dirty="0">
                <a:solidFill>
                  <a:srgbClr val="6160A4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1400" b="0" dirty="0">
              <a:solidFill>
                <a:srgbClr val="999999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42DD76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42DD76"/>
                </a:solidFill>
                <a:effectLst/>
                <a:latin typeface="Consolas" panose="020B0609020204030204" pitchFamily="49" charset="0"/>
              </a:rPr>
              <a:t>lambda_fft_mag</a:t>
            </a:r>
            <a:r>
              <a:rPr lang="en-US" sz="1400" b="0" dirty="0">
                <a:solidFill>
                  <a:srgbClr val="42DD76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6160A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400" b="0" dirty="0">
                <a:solidFill>
                  <a:srgbClr val="EEEEE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7135"/>
                </a:solidFill>
                <a:effectLst/>
                <a:latin typeface="Consolas" panose="020B0609020204030204" pitchFamily="49" charset="0"/>
              </a:rPr>
              <a:t>0.05</a:t>
            </a:r>
            <a:r>
              <a:rPr lang="en-US" sz="1400" b="0" dirty="0">
                <a:solidFill>
                  <a:srgbClr val="6160A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EEEEEE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sz="1400" b="0" dirty="0">
                <a:solidFill>
                  <a:srgbClr val="42DD76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42DD76"/>
                </a:solidFill>
                <a:effectLst/>
                <a:latin typeface="Consolas" panose="020B0609020204030204" pitchFamily="49" charset="0"/>
              </a:rPr>
              <a:t>lambda_fft_phase</a:t>
            </a:r>
            <a:r>
              <a:rPr lang="en-US" sz="1400" b="0" dirty="0">
                <a:solidFill>
                  <a:srgbClr val="42DD76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6160A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400" b="0" dirty="0">
                <a:solidFill>
                  <a:srgbClr val="EEEEE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7135"/>
                </a:solidFill>
                <a:effectLst/>
                <a:latin typeface="Consolas" panose="020B0609020204030204" pitchFamily="49" charset="0"/>
              </a:rPr>
              <a:t>0.05</a:t>
            </a:r>
            <a:r>
              <a:rPr lang="en-US" sz="1400" b="0" dirty="0">
                <a:solidFill>
                  <a:srgbClr val="6160A4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1400" b="0" dirty="0">
              <a:solidFill>
                <a:srgbClr val="999999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42DD76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42DD76"/>
                </a:solidFill>
                <a:effectLst/>
                <a:latin typeface="Consolas" panose="020B0609020204030204" pitchFamily="49" charset="0"/>
              </a:rPr>
              <a:t>lambda_gdl</a:t>
            </a:r>
            <a:r>
              <a:rPr lang="en-US" sz="1400" b="0" dirty="0">
                <a:solidFill>
                  <a:srgbClr val="42DD76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6160A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400" b="0" dirty="0">
                <a:solidFill>
                  <a:srgbClr val="EEEEE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7135"/>
                </a:solidFill>
                <a:effectLst/>
                <a:latin typeface="Consolas" panose="020B0609020204030204" pitchFamily="49" charset="0"/>
              </a:rPr>
              <a:t>0.05</a:t>
            </a:r>
            <a:r>
              <a:rPr lang="en-US" sz="1400" b="0" dirty="0">
                <a:solidFill>
                  <a:srgbClr val="6160A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EEEEEE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sz="1400" b="0" dirty="0">
                <a:solidFill>
                  <a:srgbClr val="42DD76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42DD76"/>
                </a:solidFill>
                <a:effectLst/>
                <a:latin typeface="Consolas" panose="020B0609020204030204" pitchFamily="49" charset="0"/>
              </a:rPr>
              <a:t>lambda_corr</a:t>
            </a:r>
            <a:r>
              <a:rPr lang="en-US" sz="1400" b="0" dirty="0">
                <a:solidFill>
                  <a:srgbClr val="42DD76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6160A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400" b="0" dirty="0">
                <a:solidFill>
                  <a:srgbClr val="EEEEE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7135"/>
                </a:solidFill>
                <a:effectLst/>
                <a:latin typeface="Consolas" panose="020B0609020204030204" pitchFamily="49" charset="0"/>
              </a:rPr>
              <a:t>0.0</a:t>
            </a:r>
            <a:r>
              <a:rPr lang="en-US" sz="1400" b="0" dirty="0">
                <a:solidFill>
                  <a:srgbClr val="6160A4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1400" b="0" dirty="0">
              <a:solidFill>
                <a:srgbClr val="999999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42DD76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42DD76"/>
                </a:solidFill>
                <a:effectLst/>
                <a:latin typeface="Consolas" panose="020B0609020204030204" pitchFamily="49" charset="0"/>
              </a:rPr>
              <a:t>lambda_xcorr</a:t>
            </a:r>
            <a:r>
              <a:rPr lang="en-US" sz="1400" b="0" dirty="0">
                <a:solidFill>
                  <a:srgbClr val="42DD76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6160A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400" b="0" dirty="0">
                <a:solidFill>
                  <a:srgbClr val="EEEEE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7135"/>
                </a:solidFill>
                <a:effectLst/>
                <a:latin typeface="Consolas" panose="020B0609020204030204" pitchFamily="49" charset="0"/>
              </a:rPr>
              <a:t>0.05</a:t>
            </a:r>
            <a:r>
              <a:rPr lang="en-US" sz="1400" b="0" dirty="0">
                <a:solidFill>
                  <a:srgbClr val="6160A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EEEEEE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sz="1400" b="0" dirty="0">
                <a:solidFill>
                  <a:srgbClr val="42DD76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42DD76"/>
                </a:solidFill>
                <a:effectLst/>
                <a:latin typeface="Consolas" panose="020B0609020204030204" pitchFamily="49" charset="0"/>
              </a:rPr>
              <a:t>lambda_phase_corr</a:t>
            </a:r>
            <a:r>
              <a:rPr lang="en-US" sz="1400" b="0" dirty="0">
                <a:solidFill>
                  <a:srgbClr val="42DD76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6160A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400" b="0" dirty="0">
                <a:solidFill>
                  <a:srgbClr val="EEEEE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7135"/>
                </a:solidFill>
                <a:effectLst/>
                <a:latin typeface="Consolas" panose="020B0609020204030204" pitchFamily="49" charset="0"/>
              </a:rPr>
              <a:t>0.0</a:t>
            </a:r>
            <a:r>
              <a:rPr lang="en-US" sz="1400" b="0" dirty="0">
                <a:solidFill>
                  <a:srgbClr val="6160A4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1400" b="0" dirty="0">
              <a:solidFill>
                <a:srgbClr val="999999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42DD76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42DD76"/>
                </a:solidFill>
                <a:effectLst/>
                <a:latin typeface="Consolas" panose="020B0609020204030204" pitchFamily="49" charset="0"/>
              </a:rPr>
              <a:t>lambda_dwt</a:t>
            </a:r>
            <a:r>
              <a:rPr lang="en-US" sz="1400" b="0" dirty="0">
                <a:solidFill>
                  <a:srgbClr val="42DD76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6160A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400" b="0" dirty="0">
                <a:solidFill>
                  <a:srgbClr val="EEEEE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7135"/>
                </a:solidFill>
                <a:effectLst/>
                <a:latin typeface="Consolas" panose="020B0609020204030204" pitchFamily="49" charset="0"/>
              </a:rPr>
              <a:t>0.0</a:t>
            </a:r>
            <a:endParaRPr lang="en-US" sz="1400" b="0" dirty="0">
              <a:solidFill>
                <a:srgbClr val="999999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640B2A-CDF5-5607-60B3-226BB9270A23}"/>
              </a:ext>
            </a:extLst>
          </p:cNvPr>
          <p:cNvSpPr txBox="1"/>
          <p:nvPr/>
        </p:nvSpPr>
        <p:spPr>
          <a:xfrm>
            <a:off x="3067942" y="1235388"/>
            <a:ext cx="7463333" cy="20016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r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lambda_shift and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lambda_soft_shift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 are strongly weighted (0.4 each), dominating the loss.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r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These losses are designed to tolerate temporal shifts and align peaks, making this configuration ideal when latency or delay varies.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r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All other losses are low or off.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r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Maximizes tolerance to temporal delay; prioritizes time-domain alignment over shape or spectral fidelity.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1EFBF28-F8B6-C2D7-5930-04B67D8576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587" y="3271751"/>
            <a:ext cx="8241457" cy="408953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BDB2C03-FA79-B25C-6AA6-EAD4C150D9EC}"/>
              </a:ext>
            </a:extLst>
          </p:cNvPr>
          <p:cNvSpPr txBox="1"/>
          <p:nvPr/>
        </p:nvSpPr>
        <p:spPr>
          <a:xfrm>
            <a:off x="8443044" y="4289511"/>
            <a:ext cx="2905819" cy="577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b="1" dirty="0"/>
              <a:t> Test MAE: 0.7127</a:t>
            </a:r>
          </a:p>
          <a:p>
            <a:r>
              <a:rPr lang="en-US" sz="1050" b="1" dirty="0"/>
              <a:t>    Test MSE: 1.0202</a:t>
            </a:r>
          </a:p>
          <a:p>
            <a:r>
              <a:rPr lang="en-US" sz="1050" b="1" dirty="0"/>
              <a:t>    Test PCC: 0.4095</a:t>
            </a:r>
          </a:p>
        </p:txBody>
      </p:sp>
    </p:spTree>
    <p:extLst>
      <p:ext uri="{BB962C8B-B14F-4D97-AF65-F5344CB8AC3E}">
        <p14:creationId xmlns:p14="http://schemas.microsoft.com/office/powerpoint/2010/main" val="34691448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71697D-9580-B24A-F1FC-3CF451DEE1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954F7FB-5E84-9754-F8D8-5A93A053C8E5}"/>
              </a:ext>
            </a:extLst>
          </p:cNvPr>
          <p:cNvSpPr txBox="1"/>
          <p:nvPr/>
        </p:nvSpPr>
        <p:spPr>
          <a:xfrm>
            <a:off x="0" y="266055"/>
            <a:ext cx="8327848" cy="506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Caladea"/>
                <a:ea typeface="HY견고딕" pitchFamily="18" charset="-127"/>
              </a:rPr>
              <a:t> Loss Combination: </a:t>
            </a:r>
            <a:r>
              <a:rPr lang="en-US" altLang="ko-KR" dirty="0" err="1">
                <a:latin typeface="Caladea"/>
                <a:ea typeface="HY견고딕" pitchFamily="18" charset="-127"/>
              </a:rPr>
              <a:t>Wavelet_Spectral_Combo</a:t>
            </a:r>
            <a:endParaRPr lang="ko-KR" altLang="en-US" dirty="0">
              <a:latin typeface="Caladea"/>
              <a:ea typeface="HY견고딕" pitchFamily="18" charset="-127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945CC2-28F9-4A66-91B1-DC51417A13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917" y="-107801"/>
            <a:ext cx="1571625" cy="747713"/>
          </a:xfrm>
          <a:prstGeom prst="rect">
            <a:avLst/>
          </a:prstGeom>
        </p:spPr>
      </p:pic>
      <p:sp>
        <p:nvSpPr>
          <p:cNvPr id="64" name="슬라이드 번호 개체 틀 2">
            <a:extLst>
              <a:ext uri="{FF2B5EF4-FFF2-40B4-BE49-F238E27FC236}">
                <a16:creationId xmlns:a16="http://schemas.microsoft.com/office/drawing/2014/main" id="{E24F6677-9527-B590-58C4-88BA25798912}"/>
              </a:ext>
            </a:extLst>
          </p:cNvPr>
          <p:cNvSpPr txBox="1">
            <a:spLocks/>
          </p:cNvSpPr>
          <p:nvPr/>
        </p:nvSpPr>
        <p:spPr>
          <a:xfrm>
            <a:off x="7925012" y="7042731"/>
            <a:ext cx="2495127" cy="40256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defPPr>
              <a:defRPr lang="ko-KR"/>
            </a:defPPr>
            <a:lvl1pPr marL="0" algn="r" defTabSz="995690" rtl="0" eaLnBrk="1" latinLnBrk="1" hangingPunct="1"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9784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569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9353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9138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8922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8707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84916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82761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B597EC8-03FB-421D-BA76-5865596B8B77}" type="slidenum">
              <a:rPr lang="ko-KR" altLang="en-US" smtClean="0"/>
              <a:pPr/>
              <a:t>28</a:t>
            </a:fld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EC8CBD-497A-987B-F690-F46E82744712}"/>
              </a:ext>
            </a:extLst>
          </p:cNvPr>
          <p:cNvSpPr txBox="1"/>
          <p:nvPr/>
        </p:nvSpPr>
        <p:spPr>
          <a:xfrm>
            <a:off x="66040" y="972319"/>
            <a:ext cx="3769915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42DD76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42DD76"/>
                </a:solidFill>
                <a:effectLst/>
                <a:latin typeface="Consolas" panose="020B0609020204030204" pitchFamily="49" charset="0"/>
              </a:rPr>
              <a:t>lambda_shift</a:t>
            </a:r>
            <a:r>
              <a:rPr lang="en-US" sz="1400" b="0" dirty="0">
                <a:solidFill>
                  <a:srgbClr val="42DD76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6160A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400" b="0" dirty="0">
                <a:solidFill>
                  <a:srgbClr val="EEEEE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7135"/>
                </a:solidFill>
                <a:effectLst/>
                <a:latin typeface="Consolas" panose="020B0609020204030204" pitchFamily="49" charset="0"/>
              </a:rPr>
              <a:t>0.0</a:t>
            </a:r>
            <a:r>
              <a:rPr lang="en-US" sz="1400" b="0" dirty="0">
                <a:solidFill>
                  <a:srgbClr val="6160A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EEEEEE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sz="1400" b="0" dirty="0">
                <a:solidFill>
                  <a:srgbClr val="42DD76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42DD76"/>
                </a:solidFill>
                <a:effectLst/>
                <a:latin typeface="Consolas" panose="020B0609020204030204" pitchFamily="49" charset="0"/>
              </a:rPr>
              <a:t>lambda_soft_shift</a:t>
            </a:r>
            <a:r>
              <a:rPr lang="en-US" sz="1400" b="0" dirty="0">
                <a:solidFill>
                  <a:srgbClr val="42DD76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6160A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400" b="0" dirty="0">
                <a:solidFill>
                  <a:srgbClr val="EEEEE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7135"/>
                </a:solidFill>
                <a:effectLst/>
                <a:latin typeface="Consolas" panose="020B0609020204030204" pitchFamily="49" charset="0"/>
              </a:rPr>
              <a:t>0.0</a:t>
            </a:r>
            <a:r>
              <a:rPr lang="en-US" sz="1400" b="0" dirty="0">
                <a:solidFill>
                  <a:srgbClr val="6160A4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1400" b="0" dirty="0">
              <a:solidFill>
                <a:srgbClr val="999999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42DD76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42DD76"/>
                </a:solidFill>
                <a:effectLst/>
                <a:latin typeface="Consolas" panose="020B0609020204030204" pitchFamily="49" charset="0"/>
              </a:rPr>
              <a:t>lambda_fft_mag</a:t>
            </a:r>
            <a:r>
              <a:rPr lang="en-US" sz="1400" b="0" dirty="0">
                <a:solidFill>
                  <a:srgbClr val="42DD76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6160A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400" b="0" dirty="0">
                <a:solidFill>
                  <a:srgbClr val="EEEEE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7135"/>
                </a:solidFill>
                <a:effectLst/>
                <a:latin typeface="Consolas" panose="020B0609020204030204" pitchFamily="49" charset="0"/>
              </a:rPr>
              <a:t>0.3</a:t>
            </a:r>
            <a:r>
              <a:rPr lang="en-US" sz="1400" b="0" dirty="0">
                <a:solidFill>
                  <a:srgbClr val="6160A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EEEEEE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sz="1400" b="0" dirty="0">
                <a:solidFill>
                  <a:srgbClr val="42DD76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42DD76"/>
                </a:solidFill>
                <a:effectLst/>
                <a:latin typeface="Consolas" panose="020B0609020204030204" pitchFamily="49" charset="0"/>
              </a:rPr>
              <a:t>lambda_fft_phase</a:t>
            </a:r>
            <a:r>
              <a:rPr lang="en-US" sz="1400" b="0" dirty="0">
                <a:solidFill>
                  <a:srgbClr val="42DD76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6160A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400" b="0" dirty="0">
                <a:solidFill>
                  <a:srgbClr val="EEEEE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7135"/>
                </a:solidFill>
                <a:effectLst/>
                <a:latin typeface="Consolas" panose="020B0609020204030204" pitchFamily="49" charset="0"/>
              </a:rPr>
              <a:t>0.2</a:t>
            </a:r>
            <a:r>
              <a:rPr lang="en-US" sz="1400" b="0" dirty="0">
                <a:solidFill>
                  <a:srgbClr val="6160A4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1400" b="0" dirty="0">
              <a:solidFill>
                <a:srgbClr val="999999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42DD76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42DD76"/>
                </a:solidFill>
                <a:effectLst/>
                <a:latin typeface="Consolas" panose="020B0609020204030204" pitchFamily="49" charset="0"/>
              </a:rPr>
              <a:t>lambda_gdl</a:t>
            </a:r>
            <a:r>
              <a:rPr lang="en-US" sz="1400" b="0" dirty="0">
                <a:solidFill>
                  <a:srgbClr val="42DD76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6160A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400" b="0" dirty="0">
                <a:solidFill>
                  <a:srgbClr val="EEEEE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7135"/>
                </a:solidFill>
                <a:effectLst/>
                <a:latin typeface="Consolas" panose="020B0609020204030204" pitchFamily="49" charset="0"/>
              </a:rPr>
              <a:t>0.0</a:t>
            </a:r>
            <a:r>
              <a:rPr lang="en-US" sz="1400" b="0" dirty="0">
                <a:solidFill>
                  <a:srgbClr val="6160A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EEEEEE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sz="1400" b="0" dirty="0">
                <a:solidFill>
                  <a:srgbClr val="42DD76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42DD76"/>
                </a:solidFill>
                <a:effectLst/>
                <a:latin typeface="Consolas" panose="020B0609020204030204" pitchFamily="49" charset="0"/>
              </a:rPr>
              <a:t>lambda_corr</a:t>
            </a:r>
            <a:r>
              <a:rPr lang="en-US" sz="1400" b="0" dirty="0">
                <a:solidFill>
                  <a:srgbClr val="42DD76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6160A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400" b="0" dirty="0">
                <a:solidFill>
                  <a:srgbClr val="EEEEE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7135"/>
                </a:solidFill>
                <a:effectLst/>
                <a:latin typeface="Consolas" panose="020B0609020204030204" pitchFamily="49" charset="0"/>
              </a:rPr>
              <a:t>0.0</a:t>
            </a:r>
            <a:r>
              <a:rPr lang="en-US" sz="1400" b="0" dirty="0">
                <a:solidFill>
                  <a:srgbClr val="6160A4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1400" b="0" dirty="0">
              <a:solidFill>
                <a:srgbClr val="999999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42DD76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42DD76"/>
                </a:solidFill>
                <a:effectLst/>
                <a:latin typeface="Consolas" panose="020B0609020204030204" pitchFamily="49" charset="0"/>
              </a:rPr>
              <a:t>lambda_xcorr</a:t>
            </a:r>
            <a:r>
              <a:rPr lang="en-US" sz="1400" b="0" dirty="0">
                <a:solidFill>
                  <a:srgbClr val="42DD76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6160A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400" b="0" dirty="0">
                <a:solidFill>
                  <a:srgbClr val="EEEEE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7135"/>
                </a:solidFill>
                <a:effectLst/>
                <a:latin typeface="Consolas" panose="020B0609020204030204" pitchFamily="49" charset="0"/>
              </a:rPr>
              <a:t>0.0</a:t>
            </a:r>
            <a:r>
              <a:rPr lang="en-US" sz="1400" b="0" dirty="0">
                <a:solidFill>
                  <a:srgbClr val="6160A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EEEEEE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sz="1400" b="0" dirty="0">
                <a:solidFill>
                  <a:srgbClr val="42DD76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42DD76"/>
                </a:solidFill>
                <a:effectLst/>
                <a:latin typeface="Consolas" panose="020B0609020204030204" pitchFamily="49" charset="0"/>
              </a:rPr>
              <a:t>lambda_phase_corr</a:t>
            </a:r>
            <a:r>
              <a:rPr lang="en-US" sz="1400" b="0" dirty="0">
                <a:solidFill>
                  <a:srgbClr val="42DD76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6160A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400" b="0" dirty="0">
                <a:solidFill>
                  <a:srgbClr val="EEEEE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7135"/>
                </a:solidFill>
                <a:effectLst/>
                <a:latin typeface="Consolas" panose="020B0609020204030204" pitchFamily="49" charset="0"/>
              </a:rPr>
              <a:t>0.0</a:t>
            </a:r>
            <a:r>
              <a:rPr lang="en-US" sz="1400" b="0" dirty="0">
                <a:solidFill>
                  <a:srgbClr val="6160A4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1400" b="0" dirty="0">
              <a:solidFill>
                <a:srgbClr val="999999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42DD76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42DD76"/>
                </a:solidFill>
                <a:effectLst/>
                <a:latin typeface="Consolas" panose="020B0609020204030204" pitchFamily="49" charset="0"/>
              </a:rPr>
              <a:t>lambda_dwt</a:t>
            </a:r>
            <a:r>
              <a:rPr lang="en-US" sz="1400" b="0" dirty="0">
                <a:solidFill>
                  <a:srgbClr val="42DD76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6160A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400" b="0" dirty="0">
                <a:solidFill>
                  <a:srgbClr val="EEEEE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7135"/>
                </a:solidFill>
                <a:effectLst/>
                <a:latin typeface="Consolas" panose="020B0609020204030204" pitchFamily="49" charset="0"/>
              </a:rPr>
              <a:t>0.5</a:t>
            </a:r>
            <a:endParaRPr lang="en-US" sz="1400" b="0" dirty="0">
              <a:solidFill>
                <a:srgbClr val="999999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A52841-4677-026E-B430-615AA240D176}"/>
              </a:ext>
            </a:extLst>
          </p:cNvPr>
          <p:cNvSpPr txBox="1"/>
          <p:nvPr/>
        </p:nvSpPr>
        <p:spPr>
          <a:xfrm>
            <a:off x="2956806" y="1201978"/>
            <a:ext cx="7463333" cy="1447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r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DWT + FFT losses dominate.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r"/>
            </a:pP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lambda_dwt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 = 0.5,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lambda_fft_mag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 + phase = 0.5No time-domain or correlation-based </a:t>
            </a:r>
            <a:b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</a:b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loss.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r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Fusion of multi-resolution (wavelet) and frequency-domain patterns; emphasizes </a:t>
            </a:r>
            <a:b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</a:b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temporal and spectral structures.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7231BAD-77E3-12F2-0353-7D10EF743A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124" y="3162814"/>
            <a:ext cx="8794030" cy="436373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EFBE9A7-A5D2-E3AC-5634-43129E8E7C34}"/>
              </a:ext>
            </a:extLst>
          </p:cNvPr>
          <p:cNvSpPr txBox="1"/>
          <p:nvPr/>
        </p:nvSpPr>
        <p:spPr>
          <a:xfrm>
            <a:off x="8849913" y="3752404"/>
            <a:ext cx="1860339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b="1" dirty="0"/>
              <a:t>Evaluation Report:</a:t>
            </a:r>
          </a:p>
          <a:p>
            <a:r>
              <a:rPr lang="en-US" sz="1050" b="1" dirty="0"/>
              <a:t>    ============</a:t>
            </a:r>
          </a:p>
          <a:p>
            <a:r>
              <a:rPr lang="en-US" sz="1050" b="1" dirty="0"/>
              <a:t>    Test MAE: 0.7231</a:t>
            </a:r>
          </a:p>
          <a:p>
            <a:r>
              <a:rPr lang="en-US" sz="1050" b="1" dirty="0"/>
              <a:t>    Test MSE: 0.9923</a:t>
            </a:r>
          </a:p>
          <a:p>
            <a:r>
              <a:rPr lang="en-US" sz="1050" b="1" dirty="0"/>
              <a:t>    Test PCC: 0.4085</a:t>
            </a:r>
          </a:p>
        </p:txBody>
      </p:sp>
    </p:spTree>
    <p:extLst>
      <p:ext uri="{BB962C8B-B14F-4D97-AF65-F5344CB8AC3E}">
        <p14:creationId xmlns:p14="http://schemas.microsoft.com/office/powerpoint/2010/main" val="32582982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71697D-9580-B24A-F1FC-3CF451DEE1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954F7FB-5E84-9754-F8D8-5A93A053C8E5}"/>
              </a:ext>
            </a:extLst>
          </p:cNvPr>
          <p:cNvSpPr txBox="1"/>
          <p:nvPr/>
        </p:nvSpPr>
        <p:spPr>
          <a:xfrm>
            <a:off x="275040" y="150524"/>
            <a:ext cx="8327848" cy="713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000" dirty="0">
                <a:solidFill>
                  <a:schemeClr val="accent6"/>
                </a:solidFill>
                <a:latin typeface="Caladea"/>
                <a:ea typeface="HY견고딕" pitchFamily="18" charset="-127"/>
              </a:rPr>
              <a:t>Peaks For Subject 27 from UBFC 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D476398-AE04-8425-0422-AA0A0139F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97EC8-03FB-421D-BA76-5865596B8B77}" type="slidenum">
              <a:rPr lang="ko-KR" altLang="en-US" smtClean="0"/>
              <a:pPr/>
              <a:t>2</a:t>
            </a:fld>
            <a:endParaRPr lang="ko-KR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945CC2-28F9-4A66-91B1-DC51417A13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917" y="-107801"/>
            <a:ext cx="1571625" cy="747713"/>
          </a:xfrm>
          <a:prstGeom prst="rect">
            <a:avLst/>
          </a:prstGeom>
        </p:spPr>
      </p:pic>
      <p:sp>
        <p:nvSpPr>
          <p:cNvPr id="64" name="슬라이드 번호 개체 틀 2">
            <a:extLst>
              <a:ext uri="{FF2B5EF4-FFF2-40B4-BE49-F238E27FC236}">
                <a16:creationId xmlns:a16="http://schemas.microsoft.com/office/drawing/2014/main" id="{E24F6677-9527-B590-58C4-88BA25798912}"/>
              </a:ext>
            </a:extLst>
          </p:cNvPr>
          <p:cNvSpPr txBox="1">
            <a:spLocks/>
          </p:cNvSpPr>
          <p:nvPr/>
        </p:nvSpPr>
        <p:spPr>
          <a:xfrm>
            <a:off x="7663603" y="7008172"/>
            <a:ext cx="2495127" cy="40256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defPPr>
              <a:defRPr lang="ko-KR"/>
            </a:defPPr>
            <a:lvl1pPr marL="0" algn="r" defTabSz="995690" rtl="0" eaLnBrk="1" latinLnBrk="1" hangingPunct="1"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9784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569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9353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9138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8922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8707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84916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82761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B597EC8-03FB-421D-BA76-5865596B8B77}" type="slidenum">
              <a:rPr lang="ko-KR" altLang="en-US" smtClean="0"/>
              <a:pPr/>
              <a:t>2</a:t>
            </a:fld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84A868A-0DB1-1A81-1F50-887D9E7ACB47}"/>
              </a:ext>
            </a:extLst>
          </p:cNvPr>
          <p:cNvSpPr txBox="1"/>
          <p:nvPr/>
        </p:nvSpPr>
        <p:spPr>
          <a:xfrm>
            <a:off x="241688" y="1140787"/>
            <a:ext cx="1978132" cy="307777"/>
          </a:xfrm>
          <a:prstGeom prst="rect">
            <a:avLst/>
          </a:prstGeom>
          <a:noFill/>
          <a:ln w="28575"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FF478D"/>
                </a:solidFill>
                <a:latin typeface="Consolas" panose="020B0609020204030204" pitchFamily="49" charset="0"/>
              </a:rPr>
              <a:t>POS, MAE = 21.59</a:t>
            </a:r>
            <a:endParaRPr lang="en-US" sz="1400" b="1" dirty="0">
              <a:solidFill>
                <a:srgbClr val="FF478D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2990AB-DB56-1FF3-ACF8-345B752B85C6}"/>
              </a:ext>
            </a:extLst>
          </p:cNvPr>
          <p:cNvSpPr txBox="1"/>
          <p:nvPr/>
        </p:nvSpPr>
        <p:spPr>
          <a:xfrm>
            <a:off x="8651008" y="1140786"/>
            <a:ext cx="1978132" cy="307777"/>
          </a:xfrm>
          <a:prstGeom prst="rect">
            <a:avLst/>
          </a:prstGeom>
          <a:noFill/>
          <a:ln w="28575"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FF478D"/>
                </a:solidFill>
                <a:latin typeface="Consolas" panose="020B0609020204030204" pitchFamily="49" charset="0"/>
              </a:rPr>
              <a:t>CHROM, MAE =3.75 </a:t>
            </a:r>
            <a:endParaRPr lang="en-US" sz="1400" b="1" dirty="0">
              <a:solidFill>
                <a:srgbClr val="FF478D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EE162F0-89B1-0E09-B7B5-0F5EBAA3EE4E}"/>
              </a:ext>
            </a:extLst>
          </p:cNvPr>
          <p:cNvSpPr txBox="1"/>
          <p:nvPr/>
        </p:nvSpPr>
        <p:spPr>
          <a:xfrm>
            <a:off x="241688" y="3952179"/>
            <a:ext cx="2296700" cy="307777"/>
          </a:xfrm>
          <a:prstGeom prst="rect">
            <a:avLst/>
          </a:prstGeom>
          <a:noFill/>
          <a:ln w="28575"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FF478D"/>
                </a:solidFill>
                <a:latin typeface="Consolas" panose="020B0609020204030204" pitchFamily="49" charset="0"/>
              </a:rPr>
              <a:t>Generated, MAE =50.77 </a:t>
            </a:r>
            <a:endParaRPr lang="en-US" sz="1400" b="1" dirty="0">
              <a:solidFill>
                <a:srgbClr val="FF478D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29457D-F677-4042-1ACC-E57890AB99F9}"/>
              </a:ext>
            </a:extLst>
          </p:cNvPr>
          <p:cNvSpPr txBox="1"/>
          <p:nvPr/>
        </p:nvSpPr>
        <p:spPr>
          <a:xfrm>
            <a:off x="8651008" y="4014206"/>
            <a:ext cx="1978132" cy="307777"/>
          </a:xfrm>
          <a:prstGeom prst="rect">
            <a:avLst/>
          </a:prstGeom>
          <a:noFill/>
          <a:ln w="28575"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FF478D"/>
                </a:solidFill>
                <a:effectLst/>
                <a:latin typeface="Consolas" panose="020B0609020204030204" pitchFamily="49" charset="0"/>
              </a:rPr>
              <a:t>GT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5A85AC6-A5F2-9861-E849-AB1628246BF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86" y="1624883"/>
            <a:ext cx="4845888" cy="161529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B13271D-914C-73B3-6229-DC7AC223D3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3070" y="1646125"/>
            <a:ext cx="5349944" cy="178331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FE70013-FEB8-A824-2460-75D69E8D2CE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82441"/>
            <a:ext cx="5349944" cy="178331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FA707D1-452E-0583-A78B-8DBC7108B79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3456" y="4579024"/>
            <a:ext cx="5349944" cy="1783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9996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71697D-9580-B24A-F1FC-3CF451DEE1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954F7FB-5E84-9754-F8D8-5A93A053C8E5}"/>
              </a:ext>
            </a:extLst>
          </p:cNvPr>
          <p:cNvSpPr txBox="1"/>
          <p:nvPr/>
        </p:nvSpPr>
        <p:spPr>
          <a:xfrm>
            <a:off x="-23108" y="299978"/>
            <a:ext cx="8327848" cy="506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Caladea"/>
                <a:ea typeface="HY견고딕" pitchFamily="18" charset="-127"/>
              </a:rPr>
              <a:t> Close Enough but not Perfect………</a:t>
            </a:r>
            <a:endParaRPr lang="ko-KR" altLang="en-US" dirty="0">
              <a:latin typeface="Caladea"/>
              <a:ea typeface="HY견고딕" pitchFamily="18" charset="-127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945CC2-28F9-4A66-91B1-DC51417A13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917" y="-107801"/>
            <a:ext cx="1571625" cy="747713"/>
          </a:xfrm>
          <a:prstGeom prst="rect">
            <a:avLst/>
          </a:prstGeom>
        </p:spPr>
      </p:pic>
      <p:sp>
        <p:nvSpPr>
          <p:cNvPr id="64" name="슬라이드 번호 개체 틀 2">
            <a:extLst>
              <a:ext uri="{FF2B5EF4-FFF2-40B4-BE49-F238E27FC236}">
                <a16:creationId xmlns:a16="http://schemas.microsoft.com/office/drawing/2014/main" id="{E24F6677-9527-B590-58C4-88BA25798912}"/>
              </a:ext>
            </a:extLst>
          </p:cNvPr>
          <p:cNvSpPr txBox="1">
            <a:spLocks/>
          </p:cNvSpPr>
          <p:nvPr/>
        </p:nvSpPr>
        <p:spPr>
          <a:xfrm>
            <a:off x="7925012" y="7042731"/>
            <a:ext cx="2495127" cy="40256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defPPr>
              <a:defRPr lang="ko-KR"/>
            </a:defPPr>
            <a:lvl1pPr marL="0" algn="r" defTabSz="995690" rtl="0" eaLnBrk="1" latinLnBrk="1" hangingPunct="1"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9784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569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9353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9138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8922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8707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84916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82761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B597EC8-03FB-421D-BA76-5865596B8B77}" type="slidenum">
              <a:rPr lang="ko-KR" altLang="en-US" smtClean="0"/>
              <a:pPr/>
              <a:t>29</a:t>
            </a:fld>
            <a:endParaRPr lang="ko-KR" alt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D9B1E6B-3C9F-AFE9-2C0C-84FCF74095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032115">
            <a:off x="123719" y="3793567"/>
            <a:ext cx="4216233" cy="1938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5779293-46E1-B800-D612-D33B0C02D7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534" y="5230256"/>
            <a:ext cx="4192718" cy="208049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3195E46-5A80-B307-6F0C-29D10F92AE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15995" y="4195002"/>
            <a:ext cx="4737625" cy="220682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E0D265C-93E3-2589-7334-53FD72F0D4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345898">
            <a:off x="4744893" y="2733109"/>
            <a:ext cx="5149628" cy="23682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0A0090D-A5C2-BB95-4AF2-BE74983DBAA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321453">
            <a:off x="6161421" y="3602937"/>
            <a:ext cx="4378827" cy="217284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A65C009-F442-9C9E-FE83-7C0A4174B36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93931">
            <a:off x="5670817" y="5023311"/>
            <a:ext cx="4540361" cy="208803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AA52841-4677-026E-B430-615AA240D176}"/>
              </a:ext>
            </a:extLst>
          </p:cNvPr>
          <p:cNvSpPr txBox="1"/>
          <p:nvPr/>
        </p:nvSpPr>
        <p:spPr>
          <a:xfrm>
            <a:off x="306140" y="1059576"/>
            <a:ext cx="7463333" cy="17246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r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Theoretically maximum setup is close. But Each Loss function was designed for </a:t>
            </a:r>
            <a:b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</a:b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particular model not for Our Model. 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r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For pushing the shape more accurate, the </a:t>
            </a: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brute force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method was applied.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r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But If brute force applied how many setup there could be?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r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Total 9 methods / lambda value range – 0.0 to 1.0 (values) / any number of methods can be chosen. Total Combination -&gt; 2.36 Billion Only ( Actual Number-&gt; 235,8947,690)</a:t>
            </a:r>
          </a:p>
        </p:txBody>
      </p:sp>
    </p:spTree>
    <p:extLst>
      <p:ext uri="{BB962C8B-B14F-4D97-AF65-F5344CB8AC3E}">
        <p14:creationId xmlns:p14="http://schemas.microsoft.com/office/powerpoint/2010/main" val="9334709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71697D-9580-B24A-F1FC-3CF451DEE1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954F7FB-5E84-9754-F8D8-5A93A053C8E5}"/>
              </a:ext>
            </a:extLst>
          </p:cNvPr>
          <p:cNvSpPr txBox="1"/>
          <p:nvPr/>
        </p:nvSpPr>
        <p:spPr>
          <a:xfrm>
            <a:off x="-23108" y="299978"/>
            <a:ext cx="8327848" cy="506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Caladea"/>
                <a:ea typeface="HY견고딕" pitchFamily="18" charset="-127"/>
              </a:rPr>
              <a:t> Need Some Smart Move</a:t>
            </a:r>
            <a:endParaRPr lang="ko-KR" altLang="en-US" dirty="0">
              <a:latin typeface="Caladea"/>
              <a:ea typeface="HY견고딕" pitchFamily="18" charset="-127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945CC2-28F9-4A66-91B1-DC51417A13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917" y="-107801"/>
            <a:ext cx="1571625" cy="747713"/>
          </a:xfrm>
          <a:prstGeom prst="rect">
            <a:avLst/>
          </a:prstGeom>
        </p:spPr>
      </p:pic>
      <p:sp>
        <p:nvSpPr>
          <p:cNvPr id="64" name="슬라이드 번호 개체 틀 2">
            <a:extLst>
              <a:ext uri="{FF2B5EF4-FFF2-40B4-BE49-F238E27FC236}">
                <a16:creationId xmlns:a16="http://schemas.microsoft.com/office/drawing/2014/main" id="{E24F6677-9527-B590-58C4-88BA25798912}"/>
              </a:ext>
            </a:extLst>
          </p:cNvPr>
          <p:cNvSpPr txBox="1">
            <a:spLocks/>
          </p:cNvSpPr>
          <p:nvPr/>
        </p:nvSpPr>
        <p:spPr>
          <a:xfrm>
            <a:off x="7925012" y="7042731"/>
            <a:ext cx="2495127" cy="40256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defPPr>
              <a:defRPr lang="ko-KR"/>
            </a:defPPr>
            <a:lvl1pPr marL="0" algn="r" defTabSz="995690" rtl="0" eaLnBrk="1" latinLnBrk="1" hangingPunct="1"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9784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569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9353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9138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8922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8707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84916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82761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B597EC8-03FB-421D-BA76-5865596B8B77}" type="slidenum">
              <a:rPr lang="ko-KR" altLang="en-US" smtClean="0"/>
              <a:pPr/>
              <a:t>30</a:t>
            </a:fld>
            <a:endParaRPr lang="ko-KR" alt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879F0BC-F94F-E5C6-C079-FF81A696CF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6300" y="1764116"/>
            <a:ext cx="3713173" cy="1842533"/>
          </a:xfrm>
          <a:prstGeom prst="rect">
            <a:avLst/>
          </a:prstGeom>
          <a:ln w="28575">
            <a:solidFill>
              <a:srgbClr val="00B050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A446676-7EF5-9BD7-A240-91F0237F7C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8464" y="5553030"/>
            <a:ext cx="3960440" cy="196523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35F41E3-E2C0-C07C-0101-54E1EE7616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642" y="3666232"/>
            <a:ext cx="3701985" cy="1836981"/>
          </a:xfrm>
          <a:prstGeom prst="rect">
            <a:avLst/>
          </a:prstGeom>
          <a:ln w="28575">
            <a:solidFill>
              <a:srgbClr val="00B050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041A8D5-434B-BFC4-201F-31F017EFBA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06333" y="3664124"/>
            <a:ext cx="3882571" cy="192659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2F948D2-FC74-669F-21C3-DE902112B82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7332" y="1784344"/>
            <a:ext cx="3672408" cy="182230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FA0AD52-817C-4B48-419B-A2ECBF5A81A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0139" y="5618085"/>
            <a:ext cx="3672409" cy="182230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14AEB83-0CD6-C76F-6B19-CD39BD1F0B4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4004175">
            <a:off x="7948844" y="3510563"/>
            <a:ext cx="2911545" cy="144475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0E7C975-0123-0B23-0418-B372340BBCA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5400000">
            <a:off x="7313568" y="5372667"/>
            <a:ext cx="2795117" cy="138698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AA52841-4677-026E-B430-615AA240D176}"/>
              </a:ext>
            </a:extLst>
          </p:cNvPr>
          <p:cNvSpPr txBox="1"/>
          <p:nvPr/>
        </p:nvSpPr>
        <p:spPr>
          <a:xfrm>
            <a:off x="306140" y="1059576"/>
            <a:ext cx="7463333" cy="893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r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Lets Focus On The individual Methods Signal Pattern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r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If we choose only specific 2 methods the combination reduced to 100.</a:t>
            </a:r>
            <a:b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</a:b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Consolas" panose="020B0609020204030204" pitchFamily="49" charset="0"/>
              <a:sym typeface="Wingdings" panose="05000000000000000000" pitchFamily="2" charset="2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0142905-4461-B786-E1FC-9284C84A2616}"/>
              </a:ext>
            </a:extLst>
          </p:cNvPr>
          <p:cNvSpPr txBox="1"/>
          <p:nvPr/>
        </p:nvSpPr>
        <p:spPr>
          <a:xfrm>
            <a:off x="8007069" y="1070240"/>
            <a:ext cx="2808312" cy="13091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Lambda 1 – 0.1, Lambda 2 -&gt; 0.1 to 1</a:t>
            </a:r>
          </a:p>
          <a:p>
            <a:pPr>
              <a:lnSpc>
                <a:spcPct val="150000"/>
              </a:lnSpc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Lambda 1 – 0.2, Lambda 2 -&gt; 0.1 to 1</a:t>
            </a:r>
          </a:p>
          <a:p>
            <a:pPr>
              <a:lnSpc>
                <a:spcPct val="150000"/>
              </a:lnSpc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Lambda 1 – 0.3, Lambda 2 -&gt; 0.1 to 1</a:t>
            </a:r>
          </a:p>
          <a:p>
            <a:pPr>
              <a:lnSpc>
                <a:spcPct val="150000"/>
              </a:lnSpc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And so on……….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Total 100 Combination</a:t>
            </a: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  <a:latin typeface="Consolas" panose="020B0609020204030204" pitchFamily="49" charset="0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0811430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71697D-9580-B24A-F1FC-3CF451DEE1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954F7FB-5E84-9754-F8D8-5A93A053C8E5}"/>
              </a:ext>
            </a:extLst>
          </p:cNvPr>
          <p:cNvSpPr txBox="1"/>
          <p:nvPr/>
        </p:nvSpPr>
        <p:spPr>
          <a:xfrm>
            <a:off x="0" y="266055"/>
            <a:ext cx="8327848" cy="506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Caladea"/>
                <a:ea typeface="HY견고딕" pitchFamily="18" charset="-127"/>
              </a:rPr>
              <a:t> Best Case Found Out Over 90 Combination</a:t>
            </a:r>
            <a:endParaRPr lang="ko-KR" altLang="en-US" dirty="0">
              <a:latin typeface="Caladea"/>
              <a:ea typeface="HY견고딕" pitchFamily="18" charset="-127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945CC2-28F9-4A66-91B1-DC51417A13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917" y="-107801"/>
            <a:ext cx="1571625" cy="747713"/>
          </a:xfrm>
          <a:prstGeom prst="rect">
            <a:avLst/>
          </a:prstGeom>
        </p:spPr>
      </p:pic>
      <p:sp>
        <p:nvSpPr>
          <p:cNvPr id="64" name="슬라이드 번호 개체 틀 2">
            <a:extLst>
              <a:ext uri="{FF2B5EF4-FFF2-40B4-BE49-F238E27FC236}">
                <a16:creationId xmlns:a16="http://schemas.microsoft.com/office/drawing/2014/main" id="{E24F6677-9527-B590-58C4-88BA25798912}"/>
              </a:ext>
            </a:extLst>
          </p:cNvPr>
          <p:cNvSpPr txBox="1">
            <a:spLocks/>
          </p:cNvSpPr>
          <p:nvPr/>
        </p:nvSpPr>
        <p:spPr>
          <a:xfrm>
            <a:off x="7925012" y="7042731"/>
            <a:ext cx="2495127" cy="40256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defPPr>
              <a:defRPr lang="ko-KR"/>
            </a:defPPr>
            <a:lvl1pPr marL="0" algn="r" defTabSz="995690" rtl="0" eaLnBrk="1" latinLnBrk="1" hangingPunct="1"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9784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569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9353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9138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8922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8707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84916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82761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B597EC8-03FB-421D-BA76-5865596B8B77}" type="slidenum">
              <a:rPr lang="ko-KR" altLang="en-US" smtClean="0"/>
              <a:pPr/>
              <a:t>31</a:t>
            </a:fld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EC8CBD-497A-987B-F690-F46E82744712}"/>
              </a:ext>
            </a:extLst>
          </p:cNvPr>
          <p:cNvSpPr txBox="1"/>
          <p:nvPr/>
        </p:nvSpPr>
        <p:spPr>
          <a:xfrm>
            <a:off x="66040" y="972319"/>
            <a:ext cx="3769915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42DD76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42DD76"/>
                </a:solidFill>
                <a:effectLst/>
                <a:latin typeface="Consolas" panose="020B0609020204030204" pitchFamily="49" charset="0"/>
              </a:rPr>
              <a:t>lambda_shift</a:t>
            </a:r>
            <a:r>
              <a:rPr lang="en-US" sz="1400" b="0" dirty="0">
                <a:solidFill>
                  <a:srgbClr val="42DD76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6160A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400" b="0" dirty="0">
                <a:solidFill>
                  <a:srgbClr val="EEEEE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7135"/>
                </a:solidFill>
                <a:effectLst/>
                <a:latin typeface="Consolas" panose="020B0609020204030204" pitchFamily="49" charset="0"/>
              </a:rPr>
              <a:t>0.0</a:t>
            </a:r>
            <a:r>
              <a:rPr lang="en-US" sz="1400" b="0" dirty="0">
                <a:solidFill>
                  <a:srgbClr val="6160A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EEEEEE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sz="1400" b="0" dirty="0">
                <a:solidFill>
                  <a:srgbClr val="42DD76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42DD76"/>
                </a:solidFill>
                <a:effectLst/>
                <a:latin typeface="Consolas" panose="020B0609020204030204" pitchFamily="49" charset="0"/>
              </a:rPr>
              <a:t>lambda_soft_shift</a:t>
            </a:r>
            <a:r>
              <a:rPr lang="en-US" sz="1400" b="0" dirty="0">
                <a:solidFill>
                  <a:srgbClr val="42DD76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6160A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400" b="0" dirty="0">
                <a:solidFill>
                  <a:srgbClr val="EEEEE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7135"/>
                </a:solidFill>
                <a:effectLst/>
                <a:latin typeface="Consolas" panose="020B0609020204030204" pitchFamily="49" charset="0"/>
              </a:rPr>
              <a:t>0.0</a:t>
            </a:r>
            <a:r>
              <a:rPr lang="en-US" sz="1400" b="0" dirty="0">
                <a:solidFill>
                  <a:srgbClr val="6160A4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1400" b="0" dirty="0">
              <a:solidFill>
                <a:srgbClr val="999999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42DD76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42DD76"/>
                </a:solidFill>
                <a:effectLst/>
                <a:latin typeface="Consolas" panose="020B0609020204030204" pitchFamily="49" charset="0"/>
              </a:rPr>
              <a:t>lambda_fft_mag</a:t>
            </a:r>
            <a:r>
              <a:rPr lang="en-US" sz="1400" b="0" dirty="0">
                <a:solidFill>
                  <a:srgbClr val="42DD76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6160A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400" b="0" dirty="0">
                <a:solidFill>
                  <a:srgbClr val="EEEEE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1" dirty="0">
                <a:solidFill>
                  <a:schemeClr val="accent5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0.7</a:t>
            </a:r>
            <a:r>
              <a:rPr lang="en-US" sz="1400" b="0" dirty="0">
                <a:solidFill>
                  <a:srgbClr val="6160A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EEEEEE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sz="1400" b="0" dirty="0">
                <a:solidFill>
                  <a:srgbClr val="42DD76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42DD76"/>
                </a:solidFill>
                <a:effectLst/>
                <a:latin typeface="Consolas" panose="020B0609020204030204" pitchFamily="49" charset="0"/>
              </a:rPr>
              <a:t>lambda_fft_phase</a:t>
            </a:r>
            <a:r>
              <a:rPr lang="en-US" sz="1400" b="0" dirty="0">
                <a:solidFill>
                  <a:srgbClr val="42DD76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6160A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400" b="0" dirty="0">
                <a:solidFill>
                  <a:srgbClr val="EEEEE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7135"/>
                </a:solidFill>
                <a:effectLst/>
                <a:latin typeface="Consolas" panose="020B0609020204030204" pitchFamily="49" charset="0"/>
              </a:rPr>
              <a:t>0.0</a:t>
            </a:r>
            <a:r>
              <a:rPr lang="en-US" sz="1400" b="0" dirty="0">
                <a:solidFill>
                  <a:srgbClr val="6160A4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1400" b="0" dirty="0">
              <a:solidFill>
                <a:srgbClr val="999999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42DD76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42DD76"/>
                </a:solidFill>
                <a:effectLst/>
                <a:latin typeface="Consolas" panose="020B0609020204030204" pitchFamily="49" charset="0"/>
              </a:rPr>
              <a:t>lambda_gdl</a:t>
            </a:r>
            <a:r>
              <a:rPr lang="en-US" sz="1400" b="0" dirty="0">
                <a:solidFill>
                  <a:srgbClr val="42DD76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6160A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400" b="0" dirty="0">
                <a:solidFill>
                  <a:srgbClr val="EEEEE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7135"/>
                </a:solidFill>
                <a:effectLst/>
                <a:latin typeface="Consolas" panose="020B0609020204030204" pitchFamily="49" charset="0"/>
              </a:rPr>
              <a:t>0.0</a:t>
            </a:r>
            <a:r>
              <a:rPr lang="en-US" sz="1400" b="0" dirty="0">
                <a:solidFill>
                  <a:srgbClr val="6160A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EEEEEE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sz="1400" b="0" dirty="0">
                <a:solidFill>
                  <a:srgbClr val="42DD76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42DD76"/>
                </a:solidFill>
                <a:effectLst/>
                <a:latin typeface="Consolas" panose="020B0609020204030204" pitchFamily="49" charset="0"/>
              </a:rPr>
              <a:t>lambda_corr</a:t>
            </a:r>
            <a:r>
              <a:rPr lang="en-US" sz="1400" b="0" dirty="0">
                <a:solidFill>
                  <a:srgbClr val="42DD76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6160A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400" b="0" dirty="0">
                <a:solidFill>
                  <a:srgbClr val="EEEEE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1" dirty="0">
                <a:solidFill>
                  <a:schemeClr val="accent5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0.3</a:t>
            </a:r>
            <a:r>
              <a:rPr lang="en-US" sz="1400" b="0" dirty="0">
                <a:solidFill>
                  <a:srgbClr val="6160A4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1400" b="0" dirty="0">
              <a:solidFill>
                <a:srgbClr val="999999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42DD76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42DD76"/>
                </a:solidFill>
                <a:effectLst/>
                <a:latin typeface="Consolas" panose="020B0609020204030204" pitchFamily="49" charset="0"/>
              </a:rPr>
              <a:t>lambda_xcorr</a:t>
            </a:r>
            <a:r>
              <a:rPr lang="en-US" sz="1400" b="0" dirty="0">
                <a:solidFill>
                  <a:srgbClr val="42DD76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6160A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400" b="0" dirty="0">
                <a:solidFill>
                  <a:srgbClr val="EEEEE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7135"/>
                </a:solidFill>
                <a:effectLst/>
                <a:latin typeface="Consolas" panose="020B0609020204030204" pitchFamily="49" charset="0"/>
              </a:rPr>
              <a:t>0.0</a:t>
            </a:r>
            <a:r>
              <a:rPr lang="en-US" sz="1400" b="0" dirty="0">
                <a:solidFill>
                  <a:srgbClr val="6160A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EEEEEE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sz="1400" b="0" dirty="0">
                <a:solidFill>
                  <a:srgbClr val="42DD76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42DD76"/>
                </a:solidFill>
                <a:effectLst/>
                <a:latin typeface="Consolas" panose="020B0609020204030204" pitchFamily="49" charset="0"/>
              </a:rPr>
              <a:t>lambda_phase_corr</a:t>
            </a:r>
            <a:r>
              <a:rPr lang="en-US" sz="1400" b="0" dirty="0">
                <a:solidFill>
                  <a:srgbClr val="42DD76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6160A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400" b="0" dirty="0">
                <a:solidFill>
                  <a:srgbClr val="EEEEE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7135"/>
                </a:solidFill>
                <a:effectLst/>
                <a:latin typeface="Consolas" panose="020B0609020204030204" pitchFamily="49" charset="0"/>
              </a:rPr>
              <a:t>0.0</a:t>
            </a:r>
            <a:r>
              <a:rPr lang="en-US" sz="1400" b="0" dirty="0">
                <a:solidFill>
                  <a:srgbClr val="6160A4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1400" b="0" dirty="0">
              <a:solidFill>
                <a:srgbClr val="999999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42DD76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42DD76"/>
                </a:solidFill>
                <a:effectLst/>
                <a:latin typeface="Consolas" panose="020B0609020204030204" pitchFamily="49" charset="0"/>
              </a:rPr>
              <a:t>lambda_dwt</a:t>
            </a:r>
            <a:r>
              <a:rPr lang="en-US" sz="1400" b="0" dirty="0">
                <a:solidFill>
                  <a:srgbClr val="42DD76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6160A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400" b="0" dirty="0">
                <a:solidFill>
                  <a:srgbClr val="EEEEE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7135"/>
                </a:solidFill>
                <a:effectLst/>
                <a:latin typeface="Consolas" panose="020B0609020204030204" pitchFamily="49" charset="0"/>
              </a:rPr>
              <a:t>0.0</a:t>
            </a:r>
            <a:endParaRPr lang="en-US" sz="1400" b="0" dirty="0">
              <a:solidFill>
                <a:srgbClr val="999999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26916227-03AD-D72E-6F02-98E61C60CB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46" y="3079249"/>
            <a:ext cx="5011291" cy="2304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2B0B3EF1-5F40-5A84-744B-7A663957A6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9675" y="3046109"/>
            <a:ext cx="5011291" cy="2304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0C87A5D0-F406-2D91-7E31-22C0043E23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45" y="5140692"/>
            <a:ext cx="5011292" cy="2304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3361FC09-2438-B5E5-40FA-6FE22819F8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7436" y="5225368"/>
            <a:ext cx="5011293" cy="2304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21">
            <a:extLst>
              <a:ext uri="{FF2B5EF4-FFF2-40B4-BE49-F238E27FC236}">
                <a16:creationId xmlns:a16="http://schemas.microsoft.com/office/drawing/2014/main" id="{08DA8434-1C72-6E27-2037-B10805E3DB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5748" y="1354092"/>
            <a:ext cx="3169463" cy="738664"/>
          </a:xfrm>
          <a:prstGeom prst="rect">
            <a:avLst/>
          </a:prstGeom>
          <a:solidFill>
            <a:srgbClr val="11111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rial Unicode MS"/>
                <a:ea typeface="menlo"/>
              </a:rPr>
              <a:t>Evaluation Report For Signal Generation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rial Unicode MS"/>
                <a:ea typeface="menlo"/>
              </a:rPr>
              <a:t>Test MAE: 0.7751 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rial Unicode MS"/>
                <a:ea typeface="menlo"/>
              </a:rPr>
              <a:t>Test MSE: 1.0657 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rial Unicode MS"/>
                <a:ea typeface="menlo"/>
              </a:rPr>
              <a:t>Test PCC: 0.4158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67652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71697D-9580-B24A-F1FC-3CF451DEE1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954F7FB-5E84-9754-F8D8-5A93A053C8E5}"/>
              </a:ext>
            </a:extLst>
          </p:cNvPr>
          <p:cNvSpPr txBox="1"/>
          <p:nvPr/>
        </p:nvSpPr>
        <p:spPr>
          <a:xfrm>
            <a:off x="0" y="266055"/>
            <a:ext cx="8327848" cy="506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Caladea"/>
                <a:ea typeface="HY견고딕" pitchFamily="18" charset="-127"/>
              </a:rPr>
              <a:t> Best Case Found Out</a:t>
            </a:r>
            <a:endParaRPr lang="ko-KR" altLang="en-US" dirty="0">
              <a:latin typeface="Caladea"/>
              <a:ea typeface="HY견고딕" pitchFamily="18" charset="-127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945CC2-28F9-4A66-91B1-DC51417A13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917" y="-107801"/>
            <a:ext cx="1571625" cy="747713"/>
          </a:xfrm>
          <a:prstGeom prst="rect">
            <a:avLst/>
          </a:prstGeom>
        </p:spPr>
      </p:pic>
      <p:sp>
        <p:nvSpPr>
          <p:cNvPr id="64" name="슬라이드 번호 개체 틀 2">
            <a:extLst>
              <a:ext uri="{FF2B5EF4-FFF2-40B4-BE49-F238E27FC236}">
                <a16:creationId xmlns:a16="http://schemas.microsoft.com/office/drawing/2014/main" id="{E24F6677-9527-B590-58C4-88BA25798912}"/>
              </a:ext>
            </a:extLst>
          </p:cNvPr>
          <p:cNvSpPr txBox="1">
            <a:spLocks/>
          </p:cNvSpPr>
          <p:nvPr/>
        </p:nvSpPr>
        <p:spPr>
          <a:xfrm>
            <a:off x="7925012" y="7042731"/>
            <a:ext cx="2495127" cy="40256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defPPr>
              <a:defRPr lang="ko-KR"/>
            </a:defPPr>
            <a:lvl1pPr marL="0" algn="r" defTabSz="995690" rtl="0" eaLnBrk="1" latinLnBrk="1" hangingPunct="1"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9784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569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9353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9138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8922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8707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84916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82761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B597EC8-03FB-421D-BA76-5865596B8B77}" type="slidenum">
              <a:rPr lang="ko-KR" altLang="en-US" smtClean="0"/>
              <a:pPr/>
              <a:t>32</a:t>
            </a:fld>
            <a:endParaRPr lang="ko-KR" alt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F5DA8325-B7E0-B2D6-49F5-010E9B4A80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42" y="2167437"/>
            <a:ext cx="10461246" cy="3884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21">
            <a:extLst>
              <a:ext uri="{FF2B5EF4-FFF2-40B4-BE49-F238E27FC236}">
                <a16:creationId xmlns:a16="http://schemas.microsoft.com/office/drawing/2014/main" id="{B8745B9D-1BFC-A872-18C6-DA11D730D1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34532" y="1034343"/>
            <a:ext cx="3169463" cy="738664"/>
          </a:xfrm>
          <a:prstGeom prst="rect">
            <a:avLst/>
          </a:prstGeom>
          <a:solidFill>
            <a:srgbClr val="11111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rial Unicode MS"/>
                <a:ea typeface="menlo"/>
              </a:rPr>
              <a:t>Evaluation Report For Signal Generation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rial Unicode MS"/>
                <a:ea typeface="menlo"/>
              </a:rPr>
              <a:t>Test MAE: 0.7751 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rial Unicode MS"/>
                <a:ea typeface="menlo"/>
              </a:rPr>
              <a:t>Test MSE: 1.0657 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rial Unicode MS"/>
                <a:ea typeface="menlo"/>
              </a:rPr>
              <a:t>Test PCC: 0.4158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62265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71697D-9580-B24A-F1FC-3CF451DEE1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954F7FB-5E84-9754-F8D8-5A93A053C8E5}"/>
              </a:ext>
            </a:extLst>
          </p:cNvPr>
          <p:cNvSpPr txBox="1"/>
          <p:nvPr/>
        </p:nvSpPr>
        <p:spPr>
          <a:xfrm>
            <a:off x="0" y="266055"/>
            <a:ext cx="8327848" cy="506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Caladea"/>
                <a:ea typeface="HY견고딕" pitchFamily="18" charset="-127"/>
              </a:rPr>
              <a:t> Best Case Found Out</a:t>
            </a:r>
            <a:endParaRPr lang="ko-KR" altLang="en-US" dirty="0">
              <a:latin typeface="Caladea"/>
              <a:ea typeface="HY견고딕" pitchFamily="18" charset="-127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945CC2-28F9-4A66-91B1-DC51417A13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917" y="-107801"/>
            <a:ext cx="1571625" cy="747713"/>
          </a:xfrm>
          <a:prstGeom prst="rect">
            <a:avLst/>
          </a:prstGeom>
        </p:spPr>
      </p:pic>
      <p:sp>
        <p:nvSpPr>
          <p:cNvPr id="64" name="슬라이드 번호 개체 틀 2">
            <a:extLst>
              <a:ext uri="{FF2B5EF4-FFF2-40B4-BE49-F238E27FC236}">
                <a16:creationId xmlns:a16="http://schemas.microsoft.com/office/drawing/2014/main" id="{E24F6677-9527-B590-58C4-88BA25798912}"/>
              </a:ext>
            </a:extLst>
          </p:cNvPr>
          <p:cNvSpPr txBox="1">
            <a:spLocks/>
          </p:cNvSpPr>
          <p:nvPr/>
        </p:nvSpPr>
        <p:spPr>
          <a:xfrm>
            <a:off x="7925012" y="7042731"/>
            <a:ext cx="2495127" cy="40256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defPPr>
              <a:defRPr lang="ko-KR"/>
            </a:defPPr>
            <a:lvl1pPr marL="0" algn="r" defTabSz="995690" rtl="0" eaLnBrk="1" latinLnBrk="1" hangingPunct="1"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9784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569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9353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9138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8922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8707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84916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82761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B597EC8-03FB-421D-BA76-5865596B8B77}" type="slidenum">
              <a:rPr lang="ko-KR" altLang="en-US" smtClean="0"/>
              <a:pPr/>
              <a:t>33</a:t>
            </a:fld>
            <a:endParaRPr lang="ko-KR" alt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F5DA8325-B7E0-B2D6-49F5-010E9B4A80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93439"/>
            <a:ext cx="6537102" cy="2427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65935228-4E7F-F4B6-CC24-9DC23BDA73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148" y="3641683"/>
            <a:ext cx="9505056" cy="3527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21">
            <a:extLst>
              <a:ext uri="{FF2B5EF4-FFF2-40B4-BE49-F238E27FC236}">
                <a16:creationId xmlns:a16="http://schemas.microsoft.com/office/drawing/2014/main" id="{F139AF62-4DB1-7D8D-9476-99BAE9E673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5012" y="1494466"/>
            <a:ext cx="1734666" cy="1292662"/>
          </a:xfrm>
          <a:prstGeom prst="rect">
            <a:avLst/>
          </a:prstGeom>
          <a:solidFill>
            <a:srgbClr val="11111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rial Unicode MS"/>
                <a:ea typeface="menlo"/>
              </a:rPr>
              <a:t>Evaluation Report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rial Unicode MS"/>
                <a:ea typeface="menlo"/>
              </a:rPr>
              <a:t>Test MAE: 0.7655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rial Unicode MS"/>
                <a:ea typeface="menlo"/>
              </a:rPr>
              <a:t>Test MSE: 1.1063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rial Unicode MS"/>
                <a:ea typeface="menlo"/>
              </a:rPr>
              <a:t>Test PCC: 0.4016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rial Unicode MS"/>
                <a:ea typeface="menlo"/>
              </a:rPr>
              <a:t>======================================</a:t>
            </a:r>
            <a:r>
              <a:rPr lang="en-US" altLang="en-US" sz="1200" dirty="0">
                <a:solidFill>
                  <a:srgbClr val="FFFFFF"/>
                </a:solidFill>
                <a:latin typeface="Arial Unicode MS"/>
              </a:rPr>
              <a:t>Zooming 100 Frames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03843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71697D-9580-B24A-F1FC-3CF451DEE1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954F7FB-5E84-9754-F8D8-5A93A053C8E5}"/>
              </a:ext>
            </a:extLst>
          </p:cNvPr>
          <p:cNvSpPr txBox="1"/>
          <p:nvPr/>
        </p:nvSpPr>
        <p:spPr>
          <a:xfrm>
            <a:off x="0" y="266055"/>
            <a:ext cx="8327848" cy="506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Caladea"/>
                <a:ea typeface="HY견고딕" pitchFamily="18" charset="-127"/>
              </a:rPr>
              <a:t> Best Case Found Out</a:t>
            </a:r>
            <a:endParaRPr lang="ko-KR" altLang="en-US" dirty="0">
              <a:latin typeface="Caladea"/>
              <a:ea typeface="HY견고딕" pitchFamily="18" charset="-127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945CC2-28F9-4A66-91B1-DC51417A13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917" y="-107801"/>
            <a:ext cx="1571625" cy="747713"/>
          </a:xfrm>
          <a:prstGeom prst="rect">
            <a:avLst/>
          </a:prstGeom>
        </p:spPr>
      </p:pic>
      <p:sp>
        <p:nvSpPr>
          <p:cNvPr id="64" name="슬라이드 번호 개체 틀 2">
            <a:extLst>
              <a:ext uri="{FF2B5EF4-FFF2-40B4-BE49-F238E27FC236}">
                <a16:creationId xmlns:a16="http://schemas.microsoft.com/office/drawing/2014/main" id="{E24F6677-9527-B590-58C4-88BA25798912}"/>
              </a:ext>
            </a:extLst>
          </p:cNvPr>
          <p:cNvSpPr txBox="1">
            <a:spLocks/>
          </p:cNvSpPr>
          <p:nvPr/>
        </p:nvSpPr>
        <p:spPr>
          <a:xfrm>
            <a:off x="7925012" y="7042731"/>
            <a:ext cx="2495127" cy="40256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defPPr>
              <a:defRPr lang="ko-KR"/>
            </a:defPPr>
            <a:lvl1pPr marL="0" algn="r" defTabSz="995690" rtl="0" eaLnBrk="1" latinLnBrk="1" hangingPunct="1"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9784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569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9353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9138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8922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8707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84916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82761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B597EC8-03FB-421D-BA76-5865596B8B77}" type="slidenum">
              <a:rPr lang="ko-KR" altLang="en-US" smtClean="0"/>
              <a:pPr/>
              <a:t>34</a:t>
            </a:fld>
            <a:endParaRPr lang="ko-KR" altLang="en-US" dirty="0"/>
          </a:p>
        </p:txBody>
      </p:sp>
      <p:sp>
        <p:nvSpPr>
          <p:cNvPr id="9" name="Rectangle 21">
            <a:extLst>
              <a:ext uri="{FF2B5EF4-FFF2-40B4-BE49-F238E27FC236}">
                <a16:creationId xmlns:a16="http://schemas.microsoft.com/office/drawing/2014/main" id="{08DA8434-1C72-6E27-2037-B10805E3DB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63963" y="1678964"/>
            <a:ext cx="1734666" cy="1292662"/>
          </a:xfrm>
          <a:prstGeom prst="rect">
            <a:avLst/>
          </a:prstGeom>
          <a:solidFill>
            <a:srgbClr val="11111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rial Unicode MS"/>
                <a:ea typeface="menlo"/>
              </a:rPr>
              <a:t>Evaluation Report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rial Unicode MS"/>
                <a:ea typeface="menlo"/>
              </a:rPr>
              <a:t>Test MAE: 0.7655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rial Unicode MS"/>
                <a:ea typeface="menlo"/>
              </a:rPr>
              <a:t>Test MSE: 1.1063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rial Unicode MS"/>
                <a:ea typeface="menlo"/>
              </a:rPr>
              <a:t>Test PCC: 0.4016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rial Unicode MS"/>
                <a:ea typeface="menlo"/>
              </a:rPr>
              <a:t>======================================</a:t>
            </a:r>
            <a:r>
              <a:rPr lang="en-US" altLang="en-US" sz="1200" dirty="0">
                <a:solidFill>
                  <a:srgbClr val="FFFFFF"/>
                </a:solidFill>
                <a:latin typeface="Arial Unicode MS"/>
              </a:rPr>
              <a:t>Zooming 50 Frames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65935228-4E7F-F4B6-CC24-9DC23BDA73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02" y="972319"/>
            <a:ext cx="7290916" cy="2705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7073A2CF-8A96-3E75-1399-D896C5304D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43" y="3780631"/>
            <a:ext cx="9696286" cy="3598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72391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71697D-9580-B24A-F1FC-3CF451DEE1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954F7FB-5E84-9754-F8D8-5A93A053C8E5}"/>
              </a:ext>
            </a:extLst>
          </p:cNvPr>
          <p:cNvSpPr txBox="1"/>
          <p:nvPr/>
        </p:nvSpPr>
        <p:spPr>
          <a:xfrm>
            <a:off x="-9356" y="227503"/>
            <a:ext cx="8327848" cy="506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Caladea"/>
                <a:ea typeface="HY견고딕" pitchFamily="18" charset="-127"/>
              </a:rPr>
              <a:t> FFT </a:t>
            </a:r>
            <a:r>
              <a:rPr lang="en-US" altLang="ko-KR" sz="1050" dirty="0">
                <a:latin typeface="Caladea"/>
                <a:ea typeface="HY견고딕" pitchFamily="18" charset="-127"/>
              </a:rPr>
              <a:t>(Magnitude + Phase Fusion Loss)</a:t>
            </a:r>
            <a:r>
              <a:rPr lang="en-US" altLang="ko-KR" dirty="0">
                <a:latin typeface="Caladea"/>
                <a:ea typeface="HY견고딕" pitchFamily="18" charset="-127"/>
              </a:rPr>
              <a:t> + Pearson Correlation </a:t>
            </a:r>
            <a:endParaRPr lang="ko-KR" altLang="en-US" dirty="0">
              <a:latin typeface="Caladea"/>
              <a:ea typeface="HY견고딕" pitchFamily="18" charset="-127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945CC2-28F9-4A66-91B1-DC51417A13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917" y="-107801"/>
            <a:ext cx="1571625" cy="747713"/>
          </a:xfrm>
          <a:prstGeom prst="rect">
            <a:avLst/>
          </a:prstGeom>
        </p:spPr>
      </p:pic>
      <p:sp>
        <p:nvSpPr>
          <p:cNvPr id="64" name="슬라이드 번호 개체 틀 2">
            <a:extLst>
              <a:ext uri="{FF2B5EF4-FFF2-40B4-BE49-F238E27FC236}">
                <a16:creationId xmlns:a16="http://schemas.microsoft.com/office/drawing/2014/main" id="{E24F6677-9527-B590-58C4-88BA25798912}"/>
              </a:ext>
            </a:extLst>
          </p:cNvPr>
          <p:cNvSpPr txBox="1">
            <a:spLocks/>
          </p:cNvSpPr>
          <p:nvPr/>
        </p:nvSpPr>
        <p:spPr>
          <a:xfrm>
            <a:off x="7925012" y="7042731"/>
            <a:ext cx="2495127" cy="40256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defPPr>
              <a:defRPr lang="ko-KR"/>
            </a:defPPr>
            <a:lvl1pPr marL="0" algn="r" defTabSz="995690" rtl="0" eaLnBrk="1" latinLnBrk="1" hangingPunct="1"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9784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569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9353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9138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8922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8707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84916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82761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B597EC8-03FB-421D-BA76-5865596B8B77}" type="slidenum">
              <a:rPr lang="ko-KR" altLang="en-US" smtClean="0"/>
              <a:pPr/>
              <a:t>35</a:t>
            </a:fld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80924B5-69E8-BB46-E3F5-486FA6050D5E}"/>
              </a:ext>
            </a:extLst>
          </p:cNvPr>
          <p:cNvSpPr txBox="1"/>
          <p:nvPr/>
        </p:nvSpPr>
        <p:spPr>
          <a:xfrm>
            <a:off x="263905" y="934505"/>
            <a:ext cx="5145459" cy="61566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Algorithm: FFT-Based Magnitude + Phase Loss</a:t>
            </a:r>
          </a:p>
          <a:p>
            <a:pPr>
              <a:lnSpc>
                <a:spcPct val="150000"/>
              </a:lnSpc>
            </a:pPr>
            <a:r>
              <a:rPr lang="en-US" sz="1200" b="1" dirty="0">
                <a:latin typeface="Consolas" panose="020B0609020204030204" pitchFamily="49" charset="0"/>
                <a:sym typeface="Wingdings" panose="05000000000000000000" pitchFamily="2" charset="2"/>
              </a:rPr>
              <a:t>Step 1: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Input Sequences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        	ground truth signal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	predicted signal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T is the Time</a:t>
            </a:r>
          </a:p>
          <a:p>
            <a:pPr>
              <a:lnSpc>
                <a:spcPct val="150000"/>
              </a:lnSpc>
            </a:pPr>
            <a:r>
              <a:rPr lang="en-US" sz="1200" b="1" dirty="0">
                <a:latin typeface="Consolas" panose="020B0609020204030204" pitchFamily="49" charset="0"/>
                <a:sym typeface="Wingdings" panose="05000000000000000000" pitchFamily="2" charset="2"/>
              </a:rPr>
              <a:t>Step 2: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Compute the 1D Real FFT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Apply the real-valued FFT to both signals:</a:t>
            </a:r>
          </a:p>
          <a:p>
            <a:pPr>
              <a:lnSpc>
                <a:spcPct val="150000"/>
              </a:lnSpc>
            </a:pP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Consolas" panose="020B0609020204030204" pitchFamily="49" charset="0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Where 𝐹𝑟 is the real FFT:</a:t>
            </a:r>
          </a:p>
          <a:p>
            <a:pPr>
              <a:lnSpc>
                <a:spcPct val="150000"/>
              </a:lnSpc>
            </a:pP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Consolas" panose="020B0609020204030204" pitchFamily="49" charset="0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Consolas" panose="020B0609020204030204" pitchFamily="49" charset="0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sz="1200" b="1" dirty="0">
                <a:latin typeface="Consolas" panose="020B0609020204030204" pitchFamily="49" charset="0"/>
                <a:sym typeface="Wingdings" panose="05000000000000000000" pitchFamily="2" charset="2"/>
              </a:rPr>
              <a:t>Step 3: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Extract Magnitude and Phase Spectra For Both Sigs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Magnitude: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Phase:</a:t>
            </a:r>
          </a:p>
          <a:p>
            <a:pPr>
              <a:lnSpc>
                <a:spcPct val="150000"/>
              </a:lnSpc>
            </a:pP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Consolas" panose="020B0609020204030204" pitchFamily="49" charset="0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sz="1200" b="1" dirty="0">
                <a:latin typeface="Consolas" panose="020B0609020204030204" pitchFamily="49" charset="0"/>
                <a:sym typeface="Wingdings" panose="05000000000000000000" pitchFamily="2" charset="2"/>
              </a:rPr>
              <a:t>Step 4: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Magnitude Loss</a:t>
            </a:r>
          </a:p>
          <a:p>
            <a:pPr>
              <a:lnSpc>
                <a:spcPct val="150000"/>
              </a:lnSpc>
            </a:pP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Consolas" panose="020B0609020204030204" pitchFamily="49" charset="0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Consolas" panose="020B0609020204030204" pitchFamily="49" charset="0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sz="1200" b="1" dirty="0">
                <a:latin typeface="Consolas" panose="020B0609020204030204" pitchFamily="49" charset="0"/>
                <a:sym typeface="Wingdings" panose="05000000000000000000" pitchFamily="2" charset="2"/>
              </a:rPr>
              <a:t>Step 5: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Phase Loss</a:t>
            </a:r>
          </a:p>
          <a:p>
            <a:pPr>
              <a:lnSpc>
                <a:spcPct val="150000"/>
              </a:lnSpc>
            </a:pP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Consolas" panose="020B0609020204030204" pitchFamily="49" charset="0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Consolas" panose="020B0609020204030204" pitchFamily="49" charset="0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sz="1200" b="1" dirty="0">
                <a:latin typeface="Consolas" panose="020B0609020204030204" pitchFamily="49" charset="0"/>
                <a:sym typeface="Wingdings" panose="05000000000000000000" pitchFamily="2" charset="2"/>
              </a:rPr>
              <a:t>Step 6: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Combine the Two Losses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AD7A7E-B5D0-2D73-F273-95598BD4FFA9}"/>
              </a:ext>
            </a:extLst>
          </p:cNvPr>
          <p:cNvSpPr txBox="1"/>
          <p:nvPr/>
        </p:nvSpPr>
        <p:spPr>
          <a:xfrm>
            <a:off x="5778748" y="934505"/>
            <a:ext cx="4641391" cy="58103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Algorithm: FFT-Based Magnitude + Phase Loss</a:t>
            </a:r>
          </a:p>
          <a:p>
            <a:pPr>
              <a:lnSpc>
                <a:spcPct val="150000"/>
              </a:lnSpc>
            </a:pPr>
            <a:r>
              <a:rPr lang="en-US" sz="1200" b="1" dirty="0">
                <a:latin typeface="Consolas" panose="020B0609020204030204" pitchFamily="49" charset="0"/>
                <a:sym typeface="Wingdings" panose="05000000000000000000" pitchFamily="2" charset="2"/>
              </a:rPr>
              <a:t>Step 1: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Input Sequences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        	ground truth signal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	predicted signal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T is the Time</a:t>
            </a:r>
          </a:p>
          <a:p>
            <a:pPr>
              <a:lnSpc>
                <a:spcPct val="150000"/>
              </a:lnSpc>
            </a:pPr>
            <a:r>
              <a:rPr lang="en-US" sz="1200" b="1" dirty="0">
                <a:latin typeface="Consolas" panose="020B0609020204030204" pitchFamily="49" charset="0"/>
                <a:sym typeface="Wingdings" panose="05000000000000000000" pitchFamily="2" charset="2"/>
              </a:rPr>
              <a:t>Step 2: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Mean Normalization (Zero-Centering)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Subtract the mean of each signal to remove bias:</a:t>
            </a:r>
          </a:p>
          <a:p>
            <a:pPr>
              <a:lnSpc>
                <a:spcPct val="150000"/>
              </a:lnSpc>
            </a:pP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Consolas" panose="020B0609020204030204" pitchFamily="49" charset="0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Consolas" panose="020B0609020204030204" pitchFamily="49" charset="0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Consolas" panose="020B0609020204030204" pitchFamily="49" charset="0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Consolas" panose="020B0609020204030204" pitchFamily="49" charset="0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sz="1200" b="1" dirty="0">
                <a:latin typeface="Consolas" panose="020B0609020204030204" pitchFamily="49" charset="0"/>
                <a:sym typeface="Wingdings" panose="05000000000000000000" pitchFamily="2" charset="2"/>
              </a:rPr>
              <a:t>Step 3: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Compute Pearson Correlation Coefficient</a:t>
            </a:r>
          </a:p>
          <a:p>
            <a:pPr>
              <a:lnSpc>
                <a:spcPct val="150000"/>
              </a:lnSpc>
            </a:pP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Consolas" panose="020B0609020204030204" pitchFamily="49" charset="0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Consolas" panose="020B0609020204030204" pitchFamily="49" charset="0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Consolas" panose="020B0609020204030204" pitchFamily="49" charset="0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[ε is a small constant to avoid division by zero]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latin typeface="Consolas" panose="020B0609020204030204" pitchFamily="49" charset="0"/>
                <a:sym typeface="Wingdings" panose="05000000000000000000" pitchFamily="2" charset="2"/>
              </a:rPr>
              <a:t>Step 4: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Clamp Correlation (Optional for Stability)</a:t>
            </a:r>
          </a:p>
          <a:p>
            <a:pPr>
              <a:lnSpc>
                <a:spcPct val="150000"/>
              </a:lnSpc>
            </a:pP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Consolas" panose="020B0609020204030204" pitchFamily="49" charset="0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Consolas" panose="020B0609020204030204" pitchFamily="49" charset="0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sz="1200" dirty="0">
                <a:latin typeface="Consolas" panose="020B0609020204030204" pitchFamily="49" charset="0"/>
                <a:sym typeface="Wingdings" panose="05000000000000000000" pitchFamily="2" charset="2"/>
              </a:rPr>
              <a:t>Step 5: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Pearson Correlation Loss</a:t>
            </a:r>
          </a:p>
          <a:p>
            <a:pPr>
              <a:lnSpc>
                <a:spcPct val="150000"/>
              </a:lnSpc>
            </a:pP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Consolas" panose="020B0609020204030204" pitchFamily="49" charset="0"/>
              <a:sym typeface="Wingdings" panose="05000000000000000000" pitchFamily="2" charset="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8C9D00-25D6-AC81-F176-58623E75287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2764" y="1619215"/>
            <a:ext cx="529476" cy="17760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710E4FC-A29E-1E1C-C045-444F015AEFF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9441" y="1896063"/>
            <a:ext cx="522800" cy="17536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35030E0-5E53-F9BD-E952-9EEA29F64B9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8536" y="3612679"/>
            <a:ext cx="1044506" cy="17536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CCF738F-211B-A52A-FBA7-53E896D0CC3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0976" y="3585429"/>
            <a:ext cx="1133985" cy="25315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8D691EC-1CE8-A01A-CC4B-8B080CBC4DF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4752" y="3012440"/>
            <a:ext cx="986434" cy="53154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ED6CA2D-5C66-8D36-E67C-665472814E2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3228" y="2925729"/>
            <a:ext cx="986433" cy="53154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04CBC0B-D2F3-8CFB-3784-C0C82913523D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1773" y="4397107"/>
            <a:ext cx="2005958" cy="53154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0C7A3BE-055B-F532-C93B-A0F6D5B26CD0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924" y="5728455"/>
            <a:ext cx="1374538" cy="17604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3E2979D-48E8-D2F1-DEA2-900342139595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9650" y="6588198"/>
            <a:ext cx="1501085" cy="19912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B201331-F638-08DC-85A1-2144A0C881F8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2321" y="2945319"/>
            <a:ext cx="1565012" cy="18411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F6CBEB6-D9B3-B0DE-4BB2-5EA32BA13081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282" y="3430437"/>
            <a:ext cx="1955089" cy="35761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62B6328-5FC7-FF6C-335B-58650D591F9D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4252" y="4299945"/>
            <a:ext cx="1224136" cy="19432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C8D5749A-2C82-C0AE-CCB8-619BCFC41C2E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5170" y="4631860"/>
            <a:ext cx="1512168" cy="143198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28A110D4-F9EA-9E0C-21C3-B37C0E1504B3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7599" y="5366477"/>
            <a:ext cx="1407309" cy="400494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08DBC0C8-B964-D33E-6DDE-F9067D7FB34B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600" y="6173658"/>
            <a:ext cx="1512168" cy="369463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7FB41958-65EE-FC6B-5107-54F432EB0414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2321" y="7070460"/>
            <a:ext cx="2768388" cy="22401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C0858583-54E4-F91A-BC9C-61B5773E599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984" y="1616634"/>
            <a:ext cx="529476" cy="177609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D9D0AC6A-8C97-0BDC-ECFD-9CA2634D5A4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660" y="1877847"/>
            <a:ext cx="522800" cy="175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09536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71697D-9580-B24A-F1FC-3CF451DEE1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8FFC3A2F-C98B-DED6-710E-36C4BADAC095}"/>
              </a:ext>
            </a:extLst>
          </p:cNvPr>
          <p:cNvSpPr/>
          <p:nvPr/>
        </p:nvSpPr>
        <p:spPr>
          <a:xfrm>
            <a:off x="4434042" y="1248291"/>
            <a:ext cx="1529078" cy="138411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61D3554-6A51-8CDD-B8E8-76FEF42B9188}"/>
              </a:ext>
            </a:extLst>
          </p:cNvPr>
          <p:cNvSpPr/>
          <p:nvPr/>
        </p:nvSpPr>
        <p:spPr>
          <a:xfrm>
            <a:off x="6578466" y="1159378"/>
            <a:ext cx="3608405" cy="320842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5CDECDF-B44C-C223-8598-E5F645FAD154}"/>
              </a:ext>
            </a:extLst>
          </p:cNvPr>
          <p:cNvSpPr/>
          <p:nvPr/>
        </p:nvSpPr>
        <p:spPr>
          <a:xfrm>
            <a:off x="24285" y="1159378"/>
            <a:ext cx="3608405" cy="320842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54F7FB-5E84-9754-F8D8-5A93A053C8E5}"/>
              </a:ext>
            </a:extLst>
          </p:cNvPr>
          <p:cNvSpPr txBox="1"/>
          <p:nvPr/>
        </p:nvSpPr>
        <p:spPr>
          <a:xfrm>
            <a:off x="-9356" y="227503"/>
            <a:ext cx="8327848" cy="506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Caladea"/>
                <a:ea typeface="HY견고딕" pitchFamily="18" charset="-127"/>
              </a:rPr>
              <a:t> FFT </a:t>
            </a:r>
            <a:r>
              <a:rPr lang="en-US" altLang="ko-KR" sz="1050" dirty="0">
                <a:latin typeface="Caladea"/>
                <a:ea typeface="HY견고딕" pitchFamily="18" charset="-127"/>
              </a:rPr>
              <a:t>(Magnitude + Phase Fusion Loss)</a:t>
            </a:r>
            <a:r>
              <a:rPr lang="en-US" altLang="ko-KR" dirty="0">
                <a:latin typeface="Caladea"/>
                <a:ea typeface="HY견고딕" pitchFamily="18" charset="-127"/>
              </a:rPr>
              <a:t> + Pearson Correlation </a:t>
            </a:r>
            <a:endParaRPr lang="ko-KR" altLang="en-US" dirty="0">
              <a:latin typeface="Caladea"/>
              <a:ea typeface="HY견고딕" pitchFamily="18" charset="-127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945CC2-28F9-4A66-91B1-DC51417A13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917" y="-107801"/>
            <a:ext cx="1571625" cy="747713"/>
          </a:xfrm>
          <a:prstGeom prst="rect">
            <a:avLst/>
          </a:prstGeom>
        </p:spPr>
      </p:pic>
      <p:sp>
        <p:nvSpPr>
          <p:cNvPr id="64" name="슬라이드 번호 개체 틀 2">
            <a:extLst>
              <a:ext uri="{FF2B5EF4-FFF2-40B4-BE49-F238E27FC236}">
                <a16:creationId xmlns:a16="http://schemas.microsoft.com/office/drawing/2014/main" id="{E24F6677-9527-B590-58C4-88BA25798912}"/>
              </a:ext>
            </a:extLst>
          </p:cNvPr>
          <p:cNvSpPr txBox="1">
            <a:spLocks/>
          </p:cNvSpPr>
          <p:nvPr/>
        </p:nvSpPr>
        <p:spPr>
          <a:xfrm>
            <a:off x="7925012" y="7042731"/>
            <a:ext cx="2495127" cy="40256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defPPr>
              <a:defRPr lang="ko-KR"/>
            </a:defPPr>
            <a:lvl1pPr marL="0" algn="r" defTabSz="995690" rtl="0" eaLnBrk="1" latinLnBrk="1" hangingPunct="1"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9784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569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9353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9138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8922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8707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84916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82761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B597EC8-03FB-421D-BA76-5865596B8B77}" type="slidenum">
              <a:rPr lang="ko-KR" altLang="en-US" smtClean="0"/>
              <a:pPr/>
              <a:t>36</a:t>
            </a:fld>
            <a:endParaRPr lang="ko-KR" alt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35030E0-5E53-F9BD-E952-9EEA29F64B9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1246" y="1959881"/>
            <a:ext cx="1044506" cy="17536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CCF738F-211B-A52A-FBA7-53E896D0CC3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7403" y="1913437"/>
            <a:ext cx="1133985" cy="25315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8D691EC-1CE8-A01A-CC4B-8B080CBC4DF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8694" y="1191864"/>
            <a:ext cx="986434" cy="53154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ED6CA2D-5C66-8D36-E67C-665472814E2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9319" y="1159378"/>
            <a:ext cx="986433" cy="53154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04CBC0B-D2F3-8CFB-3784-C0C82913523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3405" y="2398335"/>
            <a:ext cx="2005958" cy="53154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0C7A3BE-055B-F532-C93B-A0F6D5B26CD0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1223" y="3259165"/>
            <a:ext cx="1374538" cy="17604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3E2979D-48E8-D2F1-DEA2-900342139595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7949" y="3761747"/>
            <a:ext cx="1501085" cy="19912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B201331-F638-08DC-85A1-2144A0C881F8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332" y="1437197"/>
            <a:ext cx="1565012" cy="18411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F6CBEB6-D9B3-B0DE-4BB2-5EA32BA13081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293" y="1737179"/>
            <a:ext cx="1955089" cy="35761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62B6328-5FC7-FF6C-335B-58650D591F9D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613" y="2369296"/>
            <a:ext cx="1224136" cy="19432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C8D5749A-2C82-C0AE-CCB8-619BCFC41C2E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488" y="2351496"/>
            <a:ext cx="1512168" cy="143198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28A110D4-F9EA-9E0C-21C3-B37C0E1504B3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77" y="2781791"/>
            <a:ext cx="1407309" cy="400494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08DBC0C8-B964-D33E-6DDE-F9067D7FB34B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488" y="2766625"/>
            <a:ext cx="1512168" cy="369463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7FB41958-65EE-FC6B-5107-54F432EB0414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064" y="3618286"/>
            <a:ext cx="2768388" cy="22401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C0858583-54E4-F91A-BC9C-61B5773E5990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4178" y="1503209"/>
            <a:ext cx="529476" cy="177609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D9D0AC6A-8C97-0BDC-ECFD-9CA2634D5A40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4178" y="1852663"/>
            <a:ext cx="522800" cy="17536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723E73F-61A0-6196-887F-AAA5C4F29173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85" y="4852210"/>
            <a:ext cx="3848363" cy="46381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7995D84-046D-AA78-4B90-1DCF65F5D977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5748" y="4881862"/>
            <a:ext cx="3561271" cy="46381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4EFB741-7ACD-3875-3F73-A0971E69D5DA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2986" y="5984823"/>
            <a:ext cx="6836891" cy="546371"/>
          </a:xfrm>
          <a:prstGeom prst="rect">
            <a:avLst/>
          </a:prstGeom>
        </p:spPr>
      </p:pic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3BAF0CF-4448-000E-8556-FA94AB008B1F}"/>
              </a:ext>
            </a:extLst>
          </p:cNvPr>
          <p:cNvCxnSpPr>
            <a:stCxn id="25" idx="3"/>
            <a:endCxn id="22" idx="1"/>
          </p:cNvCxnSpPr>
          <p:nvPr/>
        </p:nvCxnSpPr>
        <p:spPr>
          <a:xfrm>
            <a:off x="5963120" y="1940347"/>
            <a:ext cx="615346" cy="8232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3A038E7-7B5A-C357-86CB-16E5DBF83C40}"/>
              </a:ext>
            </a:extLst>
          </p:cNvPr>
          <p:cNvCxnSpPr>
            <a:cxnSpLocks/>
            <a:stCxn id="25" idx="1"/>
            <a:endCxn id="19" idx="3"/>
          </p:cNvCxnSpPr>
          <p:nvPr/>
        </p:nvCxnSpPr>
        <p:spPr>
          <a:xfrm flipH="1">
            <a:off x="3632690" y="1940347"/>
            <a:ext cx="801352" cy="8232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189FBCA3-D06B-DBA1-E8B2-4534DD02859C}"/>
              </a:ext>
            </a:extLst>
          </p:cNvPr>
          <p:cNvSpPr txBox="1"/>
          <p:nvPr/>
        </p:nvSpPr>
        <p:spPr>
          <a:xfrm>
            <a:off x="3888060" y="6642621"/>
            <a:ext cx="191223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dirty="0"/>
              <a:t>λ1​=0.7, λ2=0.3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87715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71697D-9580-B24A-F1FC-3CF451DEE1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16">
            <a:extLst>
              <a:ext uri="{FF2B5EF4-FFF2-40B4-BE49-F238E27FC236}">
                <a16:creationId xmlns:a16="http://schemas.microsoft.com/office/drawing/2014/main" id="{91951CF8-814F-2D9B-EA54-188D6709A0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7908" y="5029155"/>
            <a:ext cx="5011291" cy="2304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A97ACEA-1B65-A289-0BB5-1D61018EB5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6970" y="2113672"/>
            <a:ext cx="5053169" cy="250746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954F7FB-5E84-9754-F8D8-5A93A053C8E5}"/>
              </a:ext>
            </a:extLst>
          </p:cNvPr>
          <p:cNvSpPr txBox="1"/>
          <p:nvPr/>
        </p:nvSpPr>
        <p:spPr>
          <a:xfrm>
            <a:off x="-9356" y="227503"/>
            <a:ext cx="8327848" cy="506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Caladea"/>
                <a:ea typeface="HY견고딕" pitchFamily="18" charset="-127"/>
              </a:rPr>
              <a:t>How  Fusion FFT X Pearson Correlation Loss Makes Better Peak with </a:t>
            </a:r>
            <a:endParaRPr lang="ko-KR" altLang="en-US" dirty="0">
              <a:latin typeface="Caladea"/>
              <a:ea typeface="HY견고딕" pitchFamily="18" charset="-127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945CC2-28F9-4A66-91B1-DC51417A13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917" y="-107801"/>
            <a:ext cx="1571625" cy="747713"/>
          </a:xfrm>
          <a:prstGeom prst="rect">
            <a:avLst/>
          </a:prstGeom>
        </p:spPr>
      </p:pic>
      <p:sp>
        <p:nvSpPr>
          <p:cNvPr id="64" name="슬라이드 번호 개체 틀 2">
            <a:extLst>
              <a:ext uri="{FF2B5EF4-FFF2-40B4-BE49-F238E27FC236}">
                <a16:creationId xmlns:a16="http://schemas.microsoft.com/office/drawing/2014/main" id="{E24F6677-9527-B590-58C4-88BA25798912}"/>
              </a:ext>
            </a:extLst>
          </p:cNvPr>
          <p:cNvSpPr txBox="1">
            <a:spLocks/>
          </p:cNvSpPr>
          <p:nvPr/>
        </p:nvSpPr>
        <p:spPr>
          <a:xfrm>
            <a:off x="7925012" y="7042731"/>
            <a:ext cx="2495127" cy="40256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defPPr>
              <a:defRPr lang="ko-KR"/>
            </a:defPPr>
            <a:lvl1pPr marL="0" algn="r" defTabSz="995690" rtl="0" eaLnBrk="1" latinLnBrk="1" hangingPunct="1"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9784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569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9353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9138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8922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8707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84916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82761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B597EC8-03FB-421D-BA76-5865596B8B77}" type="slidenum">
              <a:rPr lang="ko-KR" altLang="en-US" smtClean="0"/>
              <a:pPr/>
              <a:t>37</a:t>
            </a:fld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B73A56A-D3DA-E3DB-A19C-9ABEBFD5DFA1}"/>
              </a:ext>
            </a:extLst>
          </p:cNvPr>
          <p:cNvSpPr txBox="1"/>
          <p:nvPr/>
        </p:nvSpPr>
        <p:spPr>
          <a:xfrm>
            <a:off x="25189" y="5196072"/>
            <a:ext cx="5486400" cy="184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Theoretically If Both Together Applied</a:t>
            </a:r>
          </a:p>
          <a:p>
            <a:r>
              <a:rPr lang="en-US" sz="1400" b="1" dirty="0">
                <a:latin typeface="Consolas" panose="020B0609020204030204" pitchFamily="49" charset="0"/>
              </a:rPr>
              <a:t>FFT Magnitude Loss (0.7)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Consolas" panose="020B0609020204030204" pitchFamily="49" charset="0"/>
              </a:rPr>
              <a:t>Forces predicted signal to match frequency spectrum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Consolas" panose="020B0609020204030204" pitchFamily="49" charset="0"/>
              </a:rPr>
              <a:t>Captures cycle periodicity and envelope shape</a:t>
            </a:r>
          </a:p>
          <a:p>
            <a:endParaRPr lang="en-US" sz="1200" dirty="0">
              <a:latin typeface="Consolas" panose="020B0609020204030204" pitchFamily="49" charset="0"/>
            </a:endParaRPr>
          </a:p>
          <a:p>
            <a:r>
              <a:rPr lang="en-US" sz="1400" b="1" dirty="0">
                <a:latin typeface="Consolas" panose="020B0609020204030204" pitchFamily="49" charset="0"/>
              </a:rPr>
              <a:t>Correlation Loss (0.3)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Consolas" panose="020B0609020204030204" pitchFamily="49" charset="0"/>
              </a:rPr>
              <a:t>Preserves global time-domain shape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Consolas" panose="020B0609020204030204" pitchFamily="49" charset="0"/>
              </a:rPr>
              <a:t>Encourages morphological alignment (rise/fall trends)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Consolas" panose="020B0609020204030204" pitchFamily="49" charset="0"/>
              </a:rPr>
              <a:t>Complements spectral match with overall waveform similarity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89D8F3-2C95-E99D-439E-D09133DD5D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2124" y="2104273"/>
            <a:ext cx="4910020" cy="243642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2BCD44A-4386-13C2-5253-C721F6DFD3EB}"/>
              </a:ext>
            </a:extLst>
          </p:cNvPr>
          <p:cNvSpPr txBox="1"/>
          <p:nvPr/>
        </p:nvSpPr>
        <p:spPr>
          <a:xfrm>
            <a:off x="302394" y="1015045"/>
            <a:ext cx="5486400" cy="10464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latin typeface="Consolas" panose="020B0609020204030204" pitchFamily="49" charset="0"/>
              </a:rPr>
              <a:t>FFT Magnitude Loss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Consolas" panose="020B0609020204030204" pitchFamily="49" charset="0"/>
              </a:rPr>
              <a:t>Captures frequency content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Consolas" panose="020B0609020204030204" pitchFamily="49" charset="0"/>
              </a:rPr>
              <a:t>Fails in temporal alignment waveform shapes or </a:t>
            </a:r>
            <a:br>
              <a:rPr lang="en-US" sz="1200" dirty="0">
                <a:latin typeface="Consolas" panose="020B0609020204030204" pitchFamily="49" charset="0"/>
              </a:rPr>
            </a:br>
            <a:r>
              <a:rPr lang="en-US" sz="1200" dirty="0">
                <a:latin typeface="Consolas" panose="020B0609020204030204" pitchFamily="49" charset="0"/>
              </a:rPr>
              <a:t>timing may be off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Consolas" panose="020B0609020204030204" pitchFamily="49" charset="0"/>
              </a:rPr>
              <a:t>Looks good in rhythm but not in detail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6CB8819-E734-4D98-0EB9-ED4F71B84C74}"/>
              </a:ext>
            </a:extLst>
          </p:cNvPr>
          <p:cNvSpPr txBox="1"/>
          <p:nvPr/>
        </p:nvSpPr>
        <p:spPr>
          <a:xfrm>
            <a:off x="5617542" y="1069970"/>
            <a:ext cx="5053169" cy="10464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latin typeface="Consolas" panose="020B0609020204030204" pitchFamily="49" charset="0"/>
              </a:rPr>
              <a:t>Pearson Correlation Loss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Consolas" panose="020B0609020204030204" pitchFamily="49" charset="0"/>
              </a:rPr>
              <a:t>Encourages shape similarity, independent of amplitude </a:t>
            </a:r>
            <a:br>
              <a:rPr lang="en-US" sz="1200" dirty="0">
                <a:latin typeface="Consolas" panose="020B0609020204030204" pitchFamily="49" charset="0"/>
              </a:rPr>
            </a:br>
            <a:r>
              <a:rPr lang="en-US" sz="1200" dirty="0">
                <a:latin typeface="Consolas" panose="020B0609020204030204" pitchFamily="49" charset="0"/>
              </a:rPr>
              <a:t>scale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Consolas" panose="020B0609020204030204" pitchFamily="49" charset="0"/>
              </a:rPr>
              <a:t>Tends to produce flat/underfit outputs when used alone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Consolas" panose="020B0609020204030204" pitchFamily="49" charset="0"/>
              </a:rPr>
              <a:t>Can’t guarantee matching energy or frequency</a:t>
            </a:r>
          </a:p>
        </p:txBody>
      </p:sp>
    </p:spTree>
    <p:extLst>
      <p:ext uri="{BB962C8B-B14F-4D97-AF65-F5344CB8AC3E}">
        <p14:creationId xmlns:p14="http://schemas.microsoft.com/office/powerpoint/2010/main" val="29012522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71697D-9580-B24A-F1FC-3CF451DEE1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7945CC2-28F9-4A66-91B1-DC51417A13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917" y="-107801"/>
            <a:ext cx="1571625" cy="747713"/>
          </a:xfrm>
          <a:prstGeom prst="rect">
            <a:avLst/>
          </a:prstGeom>
        </p:spPr>
      </p:pic>
      <p:sp>
        <p:nvSpPr>
          <p:cNvPr id="64" name="슬라이드 번호 개체 틀 2">
            <a:extLst>
              <a:ext uri="{FF2B5EF4-FFF2-40B4-BE49-F238E27FC236}">
                <a16:creationId xmlns:a16="http://schemas.microsoft.com/office/drawing/2014/main" id="{E24F6677-9527-B590-58C4-88BA25798912}"/>
              </a:ext>
            </a:extLst>
          </p:cNvPr>
          <p:cNvSpPr txBox="1">
            <a:spLocks/>
          </p:cNvSpPr>
          <p:nvPr/>
        </p:nvSpPr>
        <p:spPr>
          <a:xfrm>
            <a:off x="7925012" y="7042731"/>
            <a:ext cx="2495127" cy="40256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defPPr>
              <a:defRPr lang="ko-KR"/>
            </a:defPPr>
            <a:lvl1pPr marL="0" algn="r" defTabSz="995690" rtl="0" eaLnBrk="1" latinLnBrk="1" hangingPunct="1"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9784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569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9353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9138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8922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8707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84916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82761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B597EC8-03FB-421D-BA76-5865596B8B77}" type="slidenum">
              <a:rPr lang="ko-KR" altLang="en-US" smtClean="0"/>
              <a:pPr/>
              <a:t>38</a:t>
            </a:fld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3D9315-840B-297E-6DF5-E7088C14CDC7}"/>
              </a:ext>
            </a:extLst>
          </p:cNvPr>
          <p:cNvSpPr txBox="1"/>
          <p:nvPr/>
        </p:nvSpPr>
        <p:spPr>
          <a:xfrm>
            <a:off x="162124" y="41385"/>
            <a:ext cx="8327848" cy="713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000" dirty="0">
                <a:solidFill>
                  <a:schemeClr val="accent6"/>
                </a:solidFill>
                <a:latin typeface="Caladea"/>
                <a:ea typeface="HY견고딕" pitchFamily="18" charset="-127"/>
              </a:rPr>
              <a:t> BPM + Peak -&gt; Train Data( Previous Week)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92FFF51E-8375-D3FD-715B-33537BC780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4005094"/>
              </p:ext>
            </p:extLst>
          </p:nvPr>
        </p:nvGraphicFramePr>
        <p:xfrm>
          <a:off x="6588" y="972319"/>
          <a:ext cx="3744415" cy="1080120"/>
        </p:xfrm>
        <a:graphic>
          <a:graphicData uri="http://schemas.openxmlformats.org/drawingml/2006/table">
            <a:tbl>
              <a:tblPr/>
              <a:tblGrid>
                <a:gridCol w="1080120">
                  <a:extLst>
                    <a:ext uri="{9D8B030D-6E8A-4147-A177-3AD203B41FA5}">
                      <a16:colId xmlns:a16="http://schemas.microsoft.com/office/drawing/2014/main" val="2411905026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val="3734084384"/>
                    </a:ext>
                  </a:extLst>
                </a:gridCol>
                <a:gridCol w="1296143">
                  <a:extLst>
                    <a:ext uri="{9D8B030D-6E8A-4147-A177-3AD203B41FA5}">
                      <a16:colId xmlns:a16="http://schemas.microsoft.com/office/drawing/2014/main" val="2187587374"/>
                    </a:ext>
                  </a:extLst>
                </a:gridCol>
              </a:tblGrid>
              <a:tr h="36004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Method</a:t>
                      </a:r>
                      <a:endParaRPr lang="en-US" sz="12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MAE</a:t>
                      </a:r>
                      <a:endParaRPr lang="en-US" sz="12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/>
                        <a:t>Std Dev</a:t>
                      </a:r>
                      <a:endParaRPr lang="en-US" sz="12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5160894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070C0"/>
                          </a:solidFill>
                        </a:rPr>
                        <a:t>Median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070C0"/>
                          </a:solidFill>
                        </a:rPr>
                        <a:t>1.148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070C0"/>
                          </a:solidFill>
                        </a:rPr>
                        <a:t>0.859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6300637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Mean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1.996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 1.932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7059368"/>
                  </a:ext>
                </a:extLst>
              </a:tr>
            </a:tbl>
          </a:graphicData>
        </a:graphic>
      </p:graphicFrame>
      <p:pic>
        <p:nvPicPr>
          <p:cNvPr id="11" name="Picture 10">
            <a:extLst>
              <a:ext uri="{FF2B5EF4-FFF2-40B4-BE49-F238E27FC236}">
                <a16:creationId xmlns:a16="http://schemas.microsoft.com/office/drawing/2014/main" id="{878D3AEC-CE0F-3D4B-23CC-CC22A3843AE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87764"/>
            <a:ext cx="10693400" cy="4540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5790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71697D-9580-B24A-F1FC-3CF451DEE1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954F7FB-5E84-9754-F8D8-5A93A053C8E5}"/>
              </a:ext>
            </a:extLst>
          </p:cNvPr>
          <p:cNvSpPr txBox="1"/>
          <p:nvPr/>
        </p:nvSpPr>
        <p:spPr>
          <a:xfrm>
            <a:off x="275040" y="150524"/>
            <a:ext cx="8327848" cy="713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000" dirty="0">
                <a:solidFill>
                  <a:schemeClr val="accent6"/>
                </a:solidFill>
                <a:latin typeface="Caladea"/>
                <a:ea typeface="HY견고딕" pitchFamily="18" charset="-127"/>
              </a:rPr>
              <a:t>UBFC Result For Subject 27 8 sec Blocks 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D476398-AE04-8425-0422-AA0A0139F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97EC8-03FB-421D-BA76-5865596B8B77}" type="slidenum">
              <a:rPr lang="ko-KR" altLang="en-US" smtClean="0"/>
              <a:pPr/>
              <a:t>3</a:t>
            </a:fld>
            <a:endParaRPr lang="ko-KR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945CC2-28F9-4A66-91B1-DC51417A13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917" y="-107801"/>
            <a:ext cx="1571625" cy="747713"/>
          </a:xfrm>
          <a:prstGeom prst="rect">
            <a:avLst/>
          </a:prstGeom>
        </p:spPr>
      </p:pic>
      <p:sp>
        <p:nvSpPr>
          <p:cNvPr id="64" name="슬라이드 번호 개체 틀 2">
            <a:extLst>
              <a:ext uri="{FF2B5EF4-FFF2-40B4-BE49-F238E27FC236}">
                <a16:creationId xmlns:a16="http://schemas.microsoft.com/office/drawing/2014/main" id="{E24F6677-9527-B590-58C4-88BA25798912}"/>
              </a:ext>
            </a:extLst>
          </p:cNvPr>
          <p:cNvSpPr txBox="1">
            <a:spLocks/>
          </p:cNvSpPr>
          <p:nvPr/>
        </p:nvSpPr>
        <p:spPr>
          <a:xfrm>
            <a:off x="7663603" y="7008172"/>
            <a:ext cx="2495127" cy="40256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defPPr>
              <a:defRPr lang="ko-KR"/>
            </a:defPPr>
            <a:lvl1pPr marL="0" algn="r" defTabSz="995690" rtl="0" eaLnBrk="1" latinLnBrk="1" hangingPunct="1"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9784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569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9353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9138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8922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8707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84916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82761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B597EC8-03FB-421D-BA76-5865596B8B77}" type="slidenum">
              <a:rPr lang="ko-KR" altLang="en-US" smtClean="0"/>
              <a:pPr/>
              <a:t>3</a:t>
            </a:fld>
            <a:endParaRPr lang="ko-KR" alt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6D52359-4958-65E4-0025-0F8CF9EDDFA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96636"/>
            <a:ext cx="10693400" cy="3967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31504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71697D-9580-B24A-F1FC-3CF451DEE1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7945CC2-28F9-4A66-91B1-DC51417A13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917" y="-107801"/>
            <a:ext cx="1571625" cy="747713"/>
          </a:xfrm>
          <a:prstGeom prst="rect">
            <a:avLst/>
          </a:prstGeom>
        </p:spPr>
      </p:pic>
      <p:sp>
        <p:nvSpPr>
          <p:cNvPr id="64" name="슬라이드 번호 개체 틀 2">
            <a:extLst>
              <a:ext uri="{FF2B5EF4-FFF2-40B4-BE49-F238E27FC236}">
                <a16:creationId xmlns:a16="http://schemas.microsoft.com/office/drawing/2014/main" id="{E24F6677-9527-B590-58C4-88BA25798912}"/>
              </a:ext>
            </a:extLst>
          </p:cNvPr>
          <p:cNvSpPr txBox="1">
            <a:spLocks/>
          </p:cNvSpPr>
          <p:nvPr/>
        </p:nvSpPr>
        <p:spPr>
          <a:xfrm>
            <a:off x="7925012" y="7042731"/>
            <a:ext cx="2495127" cy="40256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defPPr>
              <a:defRPr lang="ko-KR"/>
            </a:defPPr>
            <a:lvl1pPr marL="0" algn="r" defTabSz="995690" rtl="0" eaLnBrk="1" latinLnBrk="1" hangingPunct="1"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9784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569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9353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9138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8922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8707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84916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82761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B597EC8-03FB-421D-BA76-5865596B8B77}" type="slidenum">
              <a:rPr lang="ko-KR" altLang="en-US" smtClean="0"/>
              <a:pPr/>
              <a:t>39</a:t>
            </a:fld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543A07-3899-55C5-B99A-1EC5E7215716}"/>
              </a:ext>
            </a:extLst>
          </p:cNvPr>
          <p:cNvSpPr txBox="1"/>
          <p:nvPr/>
        </p:nvSpPr>
        <p:spPr>
          <a:xfrm>
            <a:off x="234132" y="150524"/>
            <a:ext cx="8327848" cy="713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000" dirty="0">
                <a:solidFill>
                  <a:schemeClr val="accent6"/>
                </a:solidFill>
                <a:latin typeface="Caladea"/>
                <a:ea typeface="HY견고딕" pitchFamily="18" charset="-127"/>
              </a:rPr>
              <a:t> BPM + Peak -&gt; Test Data (Previous Week)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AF3570A-182F-A987-6F38-E3E63C30EA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9321666"/>
              </p:ext>
            </p:extLst>
          </p:nvPr>
        </p:nvGraphicFramePr>
        <p:xfrm>
          <a:off x="135379" y="1068395"/>
          <a:ext cx="3744415" cy="1080120"/>
        </p:xfrm>
        <a:graphic>
          <a:graphicData uri="http://schemas.openxmlformats.org/drawingml/2006/table">
            <a:tbl>
              <a:tblPr/>
              <a:tblGrid>
                <a:gridCol w="1080120">
                  <a:extLst>
                    <a:ext uri="{9D8B030D-6E8A-4147-A177-3AD203B41FA5}">
                      <a16:colId xmlns:a16="http://schemas.microsoft.com/office/drawing/2014/main" val="2411905026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val="3734084384"/>
                    </a:ext>
                  </a:extLst>
                </a:gridCol>
                <a:gridCol w="1296143">
                  <a:extLst>
                    <a:ext uri="{9D8B030D-6E8A-4147-A177-3AD203B41FA5}">
                      <a16:colId xmlns:a16="http://schemas.microsoft.com/office/drawing/2014/main" val="2187587374"/>
                    </a:ext>
                  </a:extLst>
                </a:gridCol>
              </a:tblGrid>
              <a:tr h="36004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Method</a:t>
                      </a:r>
                      <a:endParaRPr lang="en-US" sz="12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MAE</a:t>
                      </a:r>
                      <a:endParaRPr lang="en-US" sz="12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Std Dev</a:t>
                      </a:r>
                      <a:endParaRPr lang="en-US" sz="12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5160894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070C0"/>
                          </a:solidFill>
                        </a:rPr>
                        <a:t>Median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070C0"/>
                          </a:solidFill>
                        </a:rPr>
                        <a:t>0.824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070C0"/>
                          </a:solidFill>
                        </a:rPr>
                        <a:t>0.312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6300637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Mean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1.908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0.818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7059368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03F1E7D7-B1D6-DEF7-AB1D-0A3863724B3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92607"/>
            <a:ext cx="10693400" cy="4540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6275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71697D-9580-B24A-F1FC-3CF451DEE1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72B8798E-2179-9998-EFA1-B3194A956025}"/>
              </a:ext>
            </a:extLst>
          </p:cNvPr>
          <p:cNvCxnSpPr>
            <a:cxnSpLocks/>
            <a:stCxn id="489" idx="3"/>
            <a:endCxn id="25" idx="0"/>
          </p:cNvCxnSpPr>
          <p:nvPr/>
        </p:nvCxnSpPr>
        <p:spPr>
          <a:xfrm>
            <a:off x="5286111" y="2041610"/>
            <a:ext cx="1187692" cy="4900200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09" name="Connector: Elbow 508">
            <a:extLst>
              <a:ext uri="{FF2B5EF4-FFF2-40B4-BE49-F238E27FC236}">
                <a16:creationId xmlns:a16="http://schemas.microsoft.com/office/drawing/2014/main" id="{2BF7E417-C1EA-9426-6DF6-88C2EAAA69FA}"/>
              </a:ext>
            </a:extLst>
          </p:cNvPr>
          <p:cNvCxnSpPr>
            <a:cxnSpLocks/>
            <a:stCxn id="507" idx="4"/>
            <a:endCxn id="8" idx="3"/>
          </p:cNvCxnSpPr>
          <p:nvPr/>
        </p:nvCxnSpPr>
        <p:spPr>
          <a:xfrm flipH="1">
            <a:off x="9006260" y="2944692"/>
            <a:ext cx="1050526" cy="4197592"/>
          </a:xfrm>
          <a:prstGeom prst="bentConnector3">
            <a:avLst>
              <a:gd name="adj1" fmla="val -1286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00" name="Rectangle 499">
            <a:extLst>
              <a:ext uri="{FF2B5EF4-FFF2-40B4-BE49-F238E27FC236}">
                <a16:creationId xmlns:a16="http://schemas.microsoft.com/office/drawing/2014/main" id="{66EF72CA-014E-CD66-A004-9BC227F6709B}"/>
              </a:ext>
            </a:extLst>
          </p:cNvPr>
          <p:cNvSpPr/>
          <p:nvPr/>
        </p:nvSpPr>
        <p:spPr>
          <a:xfrm>
            <a:off x="6022745" y="1116335"/>
            <a:ext cx="3716444" cy="547260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9" name="Rectangle: Rounded Corners 488">
            <a:extLst>
              <a:ext uri="{FF2B5EF4-FFF2-40B4-BE49-F238E27FC236}">
                <a16:creationId xmlns:a16="http://schemas.microsoft.com/office/drawing/2014/main" id="{A695F6F1-EEC0-D677-EA1A-EC4DA7DCC30E}"/>
              </a:ext>
            </a:extLst>
          </p:cNvPr>
          <p:cNvSpPr/>
          <p:nvPr/>
        </p:nvSpPr>
        <p:spPr>
          <a:xfrm>
            <a:off x="4090845" y="1166684"/>
            <a:ext cx="1195266" cy="1749851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  <a:p>
            <a:pPr algn="ctr"/>
            <a:endParaRPr lang="en-US" sz="1000" dirty="0"/>
          </a:p>
          <a:p>
            <a:pPr algn="ctr"/>
            <a:endParaRPr lang="en-US" sz="1000" dirty="0"/>
          </a:p>
          <a:p>
            <a:pPr algn="ctr"/>
            <a:endParaRPr lang="en-US" sz="1000" dirty="0"/>
          </a:p>
          <a:p>
            <a:pPr algn="ctr"/>
            <a:r>
              <a:rPr lang="en-US" sz="1000" dirty="0"/>
              <a:t>Input X</a:t>
            </a:r>
          </a:p>
          <a:p>
            <a:pPr algn="ctr"/>
            <a:endParaRPr lang="en-US" sz="1000" dirty="0"/>
          </a:p>
          <a:p>
            <a:pPr algn="ctr"/>
            <a:endParaRPr lang="en-US" sz="1000" dirty="0"/>
          </a:p>
          <a:p>
            <a:pPr algn="ctr"/>
            <a:endParaRPr lang="en-US" sz="1000" dirty="0"/>
          </a:p>
          <a:p>
            <a:pPr algn="ctr"/>
            <a:endParaRPr lang="en-US" sz="1000" dirty="0"/>
          </a:p>
          <a:p>
            <a:pPr algn="ctr"/>
            <a:endParaRPr lang="en-US" sz="1000" dirty="0"/>
          </a:p>
          <a:p>
            <a:pPr algn="ctr"/>
            <a:endParaRPr lang="en-US" sz="1000" dirty="0"/>
          </a:p>
          <a:p>
            <a:pPr algn="ctr"/>
            <a:r>
              <a:rPr lang="en-US" sz="1000" dirty="0"/>
              <a:t>Output y</a:t>
            </a:r>
          </a:p>
          <a:p>
            <a:pPr algn="ctr"/>
            <a:endParaRPr lang="en-US" sz="1000" dirty="0"/>
          </a:p>
          <a:p>
            <a:pPr algn="ctr"/>
            <a:endParaRPr lang="en-US" sz="1000" dirty="0"/>
          </a:p>
          <a:p>
            <a:pPr algn="ctr"/>
            <a:endParaRPr lang="en-US" sz="1000" dirty="0"/>
          </a:p>
          <a:p>
            <a:pPr algn="ctr"/>
            <a:endParaRPr lang="en-US" sz="1000" dirty="0"/>
          </a:p>
          <a:p>
            <a:pPr algn="ctr"/>
            <a:endParaRPr lang="en-US" sz="1000" dirty="0"/>
          </a:p>
          <a:p>
            <a:pPr algn="ctr"/>
            <a:endParaRPr lang="en-US" sz="1000" dirty="0"/>
          </a:p>
          <a:p>
            <a:pPr algn="ctr"/>
            <a:endParaRPr lang="en-US" sz="1000" dirty="0"/>
          </a:p>
        </p:txBody>
      </p:sp>
      <p:sp>
        <p:nvSpPr>
          <p:cNvPr id="118" name="Rectangle: Rounded Corners 117">
            <a:extLst>
              <a:ext uri="{FF2B5EF4-FFF2-40B4-BE49-F238E27FC236}">
                <a16:creationId xmlns:a16="http://schemas.microsoft.com/office/drawing/2014/main" id="{B8C67DF3-A7D3-DD71-342E-4257AFB7D03F}"/>
              </a:ext>
            </a:extLst>
          </p:cNvPr>
          <p:cNvSpPr/>
          <p:nvPr/>
        </p:nvSpPr>
        <p:spPr>
          <a:xfrm>
            <a:off x="158622" y="3806936"/>
            <a:ext cx="5219534" cy="3493013"/>
          </a:xfrm>
          <a:prstGeom prst="roundRect">
            <a:avLst/>
          </a:prstGeom>
          <a:noFill/>
          <a:ln w="2857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4A4560FD-0B19-B3D6-EE72-2B3C4B64207C}"/>
              </a:ext>
            </a:extLst>
          </p:cNvPr>
          <p:cNvSpPr/>
          <p:nvPr/>
        </p:nvSpPr>
        <p:spPr>
          <a:xfrm>
            <a:off x="58980" y="1142723"/>
            <a:ext cx="3346205" cy="2430474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2700000" scaled="1"/>
            <a:tileRect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54F7FB-5E84-9754-F8D8-5A93A053C8E5}"/>
              </a:ext>
            </a:extLst>
          </p:cNvPr>
          <p:cNvSpPr txBox="1"/>
          <p:nvPr/>
        </p:nvSpPr>
        <p:spPr>
          <a:xfrm>
            <a:off x="275040" y="150524"/>
            <a:ext cx="8327848" cy="713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000" dirty="0" err="1">
                <a:latin typeface="Caladea"/>
                <a:ea typeface="HY견고딕" pitchFamily="18" charset="-127"/>
              </a:rPr>
              <a:t>pyVHR</a:t>
            </a:r>
            <a:r>
              <a:rPr lang="en-US" altLang="ko-KR" sz="3000" dirty="0">
                <a:latin typeface="Caladea"/>
                <a:ea typeface="HY견고딕" pitchFamily="18" charset="-127"/>
              </a:rPr>
              <a:t>       Peak Detection  </a:t>
            </a:r>
            <a:r>
              <a:rPr lang="en-US" altLang="ko-KR" sz="3000" dirty="0" err="1">
                <a:latin typeface="Caladea"/>
                <a:ea typeface="HY견고딕" pitchFamily="18" charset="-127"/>
              </a:rPr>
              <a:t>Unet</a:t>
            </a:r>
            <a:r>
              <a:rPr lang="en-US" altLang="ko-KR" sz="1400" dirty="0">
                <a:latin typeface="Caladea"/>
                <a:ea typeface="HY견고딕" pitchFamily="18" charset="-127"/>
              </a:rPr>
              <a:t>[</a:t>
            </a:r>
            <a:r>
              <a:rPr lang="en-US" altLang="ko-KR" sz="1400" dirty="0" err="1">
                <a:latin typeface="Caladea"/>
                <a:ea typeface="HY견고딕" pitchFamily="18" charset="-127"/>
              </a:rPr>
              <a:t>fft</a:t>
            </a:r>
            <a:r>
              <a:rPr lang="en-US" altLang="ko-KR" sz="1400" dirty="0">
                <a:latin typeface="Caladea"/>
                <a:ea typeface="HY견고딕" pitchFamily="18" charset="-127"/>
              </a:rPr>
              <a:t> loss] </a:t>
            </a:r>
            <a:r>
              <a:rPr lang="en-US" altLang="ko-KR" sz="3000" dirty="0">
                <a:latin typeface="Caladea"/>
                <a:ea typeface="HY견고딕" pitchFamily="18" charset="-127"/>
              </a:rPr>
              <a:t>Experiment</a:t>
            </a:r>
            <a:endParaRPr lang="ko-KR" altLang="en-US" sz="3000" dirty="0">
              <a:latin typeface="Caladea"/>
              <a:ea typeface="HY견고딕" pitchFamily="18" charset="-127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945CC2-28F9-4A66-91B1-DC51417A13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917" y="-107801"/>
            <a:ext cx="1571625" cy="74771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4D47717-7A8B-AC50-7F70-F15679F8B3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141" y="1215529"/>
            <a:ext cx="846724" cy="104197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E4F2359-CD3D-100E-0BAA-D0DACB0CE82D}"/>
              </a:ext>
            </a:extLst>
          </p:cNvPr>
          <p:cNvSpPr/>
          <p:nvPr/>
        </p:nvSpPr>
        <p:spPr>
          <a:xfrm>
            <a:off x="1951739" y="1452045"/>
            <a:ext cx="1054778" cy="56894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>
                    <a:lumMod val="95000"/>
                  </a:schemeClr>
                </a:solidFill>
              </a:rPr>
              <a:t>Mean</a:t>
            </a:r>
            <a:r>
              <a:rPr lang="en-US" sz="1200" b="1" dirty="0">
                <a:solidFill>
                  <a:srgbClr val="FF0000"/>
                </a:solidFill>
              </a:rPr>
              <a:t> R</a:t>
            </a:r>
            <a:r>
              <a:rPr lang="en-US" sz="1200" b="1" dirty="0">
                <a:solidFill>
                  <a:srgbClr val="00B050"/>
                </a:solidFill>
              </a:rPr>
              <a:t>G</a:t>
            </a:r>
            <a:r>
              <a:rPr lang="en-US" sz="1200" b="1" dirty="0">
                <a:solidFill>
                  <a:srgbClr val="0070C0"/>
                </a:solidFill>
              </a:rPr>
              <a:t>B</a:t>
            </a:r>
            <a:r>
              <a:rPr lang="en-US" sz="1200" dirty="0"/>
              <a:t> </a:t>
            </a:r>
          </a:p>
          <a:p>
            <a:pPr algn="ctr"/>
            <a:r>
              <a:rPr lang="en-US" sz="1200" dirty="0"/>
              <a:t>Extraction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6AE0DAD-91C8-7BDA-88C2-29F51C33CB90}"/>
              </a:ext>
            </a:extLst>
          </p:cNvPr>
          <p:cNvCxnSpPr>
            <a:cxnSpLocks/>
            <a:stCxn id="6" idx="3"/>
            <a:endCxn id="10" idx="1"/>
          </p:cNvCxnSpPr>
          <p:nvPr/>
        </p:nvCxnSpPr>
        <p:spPr>
          <a:xfrm flipV="1">
            <a:off x="1301865" y="1736515"/>
            <a:ext cx="649874" cy="1"/>
          </a:xfrm>
          <a:prstGeom prst="straightConnector1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A619D7BF-CFD1-A070-3732-28A516D1D979}"/>
              </a:ext>
            </a:extLst>
          </p:cNvPr>
          <p:cNvSpPr/>
          <p:nvPr/>
        </p:nvSpPr>
        <p:spPr>
          <a:xfrm>
            <a:off x="195348" y="2589358"/>
            <a:ext cx="1366309" cy="86434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Ground Truth </a:t>
            </a:r>
          </a:p>
          <a:p>
            <a:pPr algn="ctr"/>
            <a:r>
              <a:rPr lang="en-US" sz="1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Line 0: </a:t>
            </a:r>
          </a:p>
          <a:p>
            <a:pPr algn="ctr"/>
            <a:r>
              <a:rPr lang="en-US" sz="1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[values of </a:t>
            </a:r>
          </a:p>
          <a:p>
            <a:pPr algn="ctr"/>
            <a:r>
              <a:rPr lang="en-US" sz="1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the </a:t>
            </a:r>
          </a:p>
          <a:p>
            <a:pPr algn="ctr"/>
            <a:r>
              <a:rPr lang="en-US" sz="1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BVP signal]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FD194FB-0535-F7EE-A4CE-A2D9A47F44C2}"/>
              </a:ext>
            </a:extLst>
          </p:cNvPr>
          <p:cNvSpPr/>
          <p:nvPr/>
        </p:nvSpPr>
        <p:spPr>
          <a:xfrm>
            <a:off x="1973631" y="2830917"/>
            <a:ext cx="1010994" cy="38122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BVP Signal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0026C85C-831B-3EA3-84E4-8C38F4B3683D}"/>
              </a:ext>
            </a:extLst>
          </p:cNvPr>
          <p:cNvSpPr/>
          <p:nvPr/>
        </p:nvSpPr>
        <p:spPr>
          <a:xfrm>
            <a:off x="3118900" y="3924591"/>
            <a:ext cx="1872209" cy="11316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Peak Detection</a:t>
            </a:r>
          </a:p>
          <a:p>
            <a:pPr algn="ctr"/>
            <a:endParaRPr lang="en-US" sz="10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endParaRPr lang="en-US" sz="10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endParaRPr lang="en-US" sz="10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endParaRPr lang="en-US" sz="10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1D1C66E-2623-FCC6-51CB-554A891E0BE5}"/>
              </a:ext>
            </a:extLst>
          </p:cNvPr>
          <p:cNvSpPr/>
          <p:nvPr/>
        </p:nvSpPr>
        <p:spPr>
          <a:xfrm>
            <a:off x="3254622" y="4420756"/>
            <a:ext cx="1584176" cy="41476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scipy_find_peaks</a:t>
            </a:r>
            <a:endParaRPr lang="en-US" sz="12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r>
              <a:rPr lang="en-US" sz="1200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Adaptive</a:t>
            </a:r>
          </a:p>
        </p:txBody>
      </p:sp>
      <p:sp>
        <p:nvSpPr>
          <p:cNvPr id="64" name="슬라이드 번호 개체 틀 2">
            <a:extLst>
              <a:ext uri="{FF2B5EF4-FFF2-40B4-BE49-F238E27FC236}">
                <a16:creationId xmlns:a16="http://schemas.microsoft.com/office/drawing/2014/main" id="{E24F6677-9527-B590-58C4-88BA25798912}"/>
              </a:ext>
            </a:extLst>
          </p:cNvPr>
          <p:cNvSpPr txBox="1">
            <a:spLocks/>
          </p:cNvSpPr>
          <p:nvPr/>
        </p:nvSpPr>
        <p:spPr>
          <a:xfrm>
            <a:off x="8062914" y="7070462"/>
            <a:ext cx="2495127" cy="40256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defPPr>
              <a:defRPr lang="ko-KR"/>
            </a:defPPr>
            <a:lvl1pPr marL="0" algn="r" defTabSz="995690" rtl="0" eaLnBrk="1" latinLnBrk="1" hangingPunct="1"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9784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569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9353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9138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8922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8707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84916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82761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B597EC8-03FB-421D-BA76-5865596B8B77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7023169C-F427-82E8-B256-76EC9030FFE5}"/>
              </a:ext>
            </a:extLst>
          </p:cNvPr>
          <p:cNvSpPr/>
          <p:nvPr/>
        </p:nvSpPr>
        <p:spPr>
          <a:xfrm>
            <a:off x="3558278" y="6350382"/>
            <a:ext cx="1080120" cy="72008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MAE</a:t>
            </a:r>
          </a:p>
          <a:p>
            <a:pPr algn="ctr"/>
            <a:r>
              <a:rPr lang="en-US" sz="1400" dirty="0"/>
              <a:t>BPM</a:t>
            </a:r>
          </a:p>
        </p:txBody>
      </p:sp>
      <p:cxnSp>
        <p:nvCxnSpPr>
          <p:cNvPr id="73" name="Connector: Elbow 72">
            <a:extLst>
              <a:ext uri="{FF2B5EF4-FFF2-40B4-BE49-F238E27FC236}">
                <a16:creationId xmlns:a16="http://schemas.microsoft.com/office/drawing/2014/main" id="{58DD664F-37E4-0099-A7D9-4DA9FE91517D}"/>
              </a:ext>
            </a:extLst>
          </p:cNvPr>
          <p:cNvCxnSpPr>
            <a:cxnSpLocks/>
            <a:stCxn id="126" idx="2"/>
            <a:endCxn id="69" idx="2"/>
          </p:cNvCxnSpPr>
          <p:nvPr/>
        </p:nvCxnSpPr>
        <p:spPr>
          <a:xfrm rot="5400000" flipH="1" flipV="1">
            <a:off x="2449027" y="5648197"/>
            <a:ext cx="47026" cy="2171476"/>
          </a:xfrm>
          <a:prstGeom prst="bentConnector4">
            <a:avLst>
              <a:gd name="adj1" fmla="val -486114"/>
              <a:gd name="adj2" fmla="val 72169"/>
            </a:avLst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7" name="Rectangle 76">
            <a:extLst>
              <a:ext uri="{FF2B5EF4-FFF2-40B4-BE49-F238E27FC236}">
                <a16:creationId xmlns:a16="http://schemas.microsoft.com/office/drawing/2014/main" id="{D0B0F189-6C36-9595-BF59-347FDD0210E0}"/>
              </a:ext>
            </a:extLst>
          </p:cNvPr>
          <p:cNvSpPr/>
          <p:nvPr/>
        </p:nvSpPr>
        <p:spPr>
          <a:xfrm>
            <a:off x="363316" y="4277228"/>
            <a:ext cx="2021987" cy="41476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Peak-to-Peak Interval </a:t>
            </a:r>
          </a:p>
          <a:p>
            <a:pPr algn="ctr"/>
            <a:r>
              <a:rPr lang="en-US" sz="12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BPM Calculation</a:t>
            </a:r>
          </a:p>
        </p:txBody>
      </p:sp>
      <p:sp>
        <p:nvSpPr>
          <p:cNvPr id="117" name="Cross 116">
            <a:extLst>
              <a:ext uri="{FF2B5EF4-FFF2-40B4-BE49-F238E27FC236}">
                <a16:creationId xmlns:a16="http://schemas.microsoft.com/office/drawing/2014/main" id="{D3F75F0B-B072-AF00-08BE-B374CADA9F87}"/>
              </a:ext>
            </a:extLst>
          </p:cNvPr>
          <p:cNvSpPr/>
          <p:nvPr/>
        </p:nvSpPr>
        <p:spPr>
          <a:xfrm rot="5400000">
            <a:off x="1529379" y="392875"/>
            <a:ext cx="380710" cy="376996"/>
          </a:xfrm>
          <a:prstGeom prst="plus">
            <a:avLst>
              <a:gd name="adj" fmla="val 42345"/>
            </a:avLst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lowchart: Punched Tape 55">
            <a:extLst>
              <a:ext uri="{FF2B5EF4-FFF2-40B4-BE49-F238E27FC236}">
                <a16:creationId xmlns:a16="http://schemas.microsoft.com/office/drawing/2014/main" id="{AE233FF8-100E-249F-37C3-D0276BDA873A}"/>
              </a:ext>
            </a:extLst>
          </p:cNvPr>
          <p:cNvSpPr/>
          <p:nvPr/>
        </p:nvSpPr>
        <p:spPr>
          <a:xfrm>
            <a:off x="1797795" y="2147006"/>
            <a:ext cx="1366310" cy="493298"/>
          </a:xfrm>
          <a:prstGeom prst="flowChartPunchedTape">
            <a:avLst/>
          </a:prstGeom>
          <a:gradFill flip="none" rotWithShape="1">
            <a:gsLst>
              <a:gs pos="0">
                <a:schemeClr val="accent6">
                  <a:tint val="66000"/>
                  <a:satMod val="160000"/>
                </a:schemeClr>
              </a:gs>
              <a:gs pos="50000">
                <a:schemeClr val="accent6">
                  <a:tint val="44500"/>
                  <a:satMod val="160000"/>
                </a:schemeClr>
              </a:gs>
              <a:gs pos="100000">
                <a:schemeClr val="accent6">
                  <a:tint val="23500"/>
                  <a:satMod val="160000"/>
                </a:schemeClr>
              </a:gs>
            </a:gsLst>
            <a:path path="circle">
              <a:fillToRect l="100000" t="100000"/>
            </a:path>
            <a:tileRect r="-100000" b="-100000"/>
          </a:gra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pyVHR</a:t>
            </a:r>
            <a:r>
              <a:rPr lang="en-US" sz="1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000" b="1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FrameWork</a:t>
            </a:r>
            <a:endParaRPr lang="en-US" sz="10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FFBAD02F-6CA8-E667-39EC-0C8A3C1E032B}"/>
              </a:ext>
            </a:extLst>
          </p:cNvPr>
          <p:cNvSpPr/>
          <p:nvPr/>
        </p:nvSpPr>
        <p:spPr>
          <a:xfrm>
            <a:off x="742213" y="5199794"/>
            <a:ext cx="1289175" cy="55912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05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71" name="Picture 70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1E77709F-983A-F367-7AB7-A1474DD0C48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174" y="5317059"/>
            <a:ext cx="1090272" cy="339163"/>
          </a:xfrm>
          <a:prstGeom prst="rect">
            <a:avLst/>
          </a:prstGeom>
        </p:spPr>
      </p:pic>
      <p:sp>
        <p:nvSpPr>
          <p:cNvPr id="126" name="Rectangle 125">
            <a:extLst>
              <a:ext uri="{FF2B5EF4-FFF2-40B4-BE49-F238E27FC236}">
                <a16:creationId xmlns:a16="http://schemas.microsoft.com/office/drawing/2014/main" id="{ED3302DE-698F-B9A3-0327-B2AF1F155DB6}"/>
              </a:ext>
            </a:extLst>
          </p:cNvPr>
          <p:cNvSpPr/>
          <p:nvPr/>
        </p:nvSpPr>
        <p:spPr>
          <a:xfrm>
            <a:off x="424020" y="6265224"/>
            <a:ext cx="1925564" cy="4922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Find The Median For Each Block</a:t>
            </a:r>
          </a:p>
        </p:txBody>
      </p: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310D29EE-EDFF-3ECC-EF77-E94807FF036B}"/>
              </a:ext>
            </a:extLst>
          </p:cNvPr>
          <p:cNvCxnSpPr>
            <a:cxnSpLocks/>
            <a:stCxn id="57" idx="2"/>
            <a:endCxn id="126" idx="0"/>
          </p:cNvCxnSpPr>
          <p:nvPr/>
        </p:nvCxnSpPr>
        <p:spPr>
          <a:xfrm>
            <a:off x="1386801" y="5758915"/>
            <a:ext cx="1" cy="506309"/>
          </a:xfrm>
          <a:prstGeom prst="straightConnector1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470C4DF1-D373-8235-09C1-EF6E7AA2CF8E}"/>
              </a:ext>
            </a:extLst>
          </p:cNvPr>
          <p:cNvCxnSpPr>
            <a:cxnSpLocks/>
            <a:stCxn id="45" idx="1"/>
            <a:endCxn id="77" idx="3"/>
          </p:cNvCxnSpPr>
          <p:nvPr/>
        </p:nvCxnSpPr>
        <p:spPr>
          <a:xfrm flipH="1" flipV="1">
            <a:off x="2385303" y="4484611"/>
            <a:ext cx="733597" cy="5795"/>
          </a:xfrm>
          <a:prstGeom prst="straightConnector1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8668983E-A098-BBD4-2DFA-13F5647709C4}"/>
              </a:ext>
            </a:extLst>
          </p:cNvPr>
          <p:cNvCxnSpPr>
            <a:cxnSpLocks/>
            <a:stCxn id="77" idx="2"/>
            <a:endCxn id="57" idx="0"/>
          </p:cNvCxnSpPr>
          <p:nvPr/>
        </p:nvCxnSpPr>
        <p:spPr>
          <a:xfrm>
            <a:off x="1374310" y="4691994"/>
            <a:ext cx="12491" cy="507800"/>
          </a:xfrm>
          <a:prstGeom prst="straightConnector1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2B91460-7E9D-A7A0-A44E-5AD3CAA65619}"/>
              </a:ext>
            </a:extLst>
          </p:cNvPr>
          <p:cNvCxnSpPr>
            <a:cxnSpLocks/>
            <a:stCxn id="20" idx="3"/>
            <a:endCxn id="27" idx="1"/>
          </p:cNvCxnSpPr>
          <p:nvPr/>
        </p:nvCxnSpPr>
        <p:spPr>
          <a:xfrm flipV="1">
            <a:off x="1561657" y="3021531"/>
            <a:ext cx="411974" cy="1"/>
          </a:xfrm>
          <a:prstGeom prst="straightConnector1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83" name="Freeform: Shape 482">
            <a:extLst>
              <a:ext uri="{FF2B5EF4-FFF2-40B4-BE49-F238E27FC236}">
                <a16:creationId xmlns:a16="http://schemas.microsoft.com/office/drawing/2014/main" id="{9FF6E437-F4C9-3A29-F7A3-88F2728C56E0}"/>
              </a:ext>
            </a:extLst>
          </p:cNvPr>
          <p:cNvSpPr/>
          <p:nvPr/>
        </p:nvSpPr>
        <p:spPr>
          <a:xfrm rot="816031">
            <a:off x="4157724" y="1320372"/>
            <a:ext cx="998559" cy="268182"/>
          </a:xfrm>
          <a:custGeom>
            <a:avLst/>
            <a:gdLst>
              <a:gd name="connsiteX0" fmla="*/ 0 w 1460500"/>
              <a:gd name="connsiteY0" fmla="*/ 654050 h 693876"/>
              <a:gd name="connsiteX1" fmla="*/ 63500 w 1460500"/>
              <a:gd name="connsiteY1" fmla="*/ 501650 h 693876"/>
              <a:gd name="connsiteX2" fmla="*/ 215900 w 1460500"/>
              <a:gd name="connsiteY2" fmla="*/ 660400 h 693876"/>
              <a:gd name="connsiteX3" fmla="*/ 260350 w 1460500"/>
              <a:gd name="connsiteY3" fmla="*/ 457200 h 693876"/>
              <a:gd name="connsiteX4" fmla="*/ 368300 w 1460500"/>
              <a:gd name="connsiteY4" fmla="*/ 476250 h 693876"/>
              <a:gd name="connsiteX5" fmla="*/ 488950 w 1460500"/>
              <a:gd name="connsiteY5" fmla="*/ 692150 h 693876"/>
              <a:gd name="connsiteX6" fmla="*/ 488950 w 1460500"/>
              <a:gd name="connsiteY6" fmla="*/ 342900 h 693876"/>
              <a:gd name="connsiteX7" fmla="*/ 654050 w 1460500"/>
              <a:gd name="connsiteY7" fmla="*/ 558800 h 693876"/>
              <a:gd name="connsiteX8" fmla="*/ 654050 w 1460500"/>
              <a:gd name="connsiteY8" fmla="*/ 317500 h 693876"/>
              <a:gd name="connsiteX9" fmla="*/ 755650 w 1460500"/>
              <a:gd name="connsiteY9" fmla="*/ 412750 h 693876"/>
              <a:gd name="connsiteX10" fmla="*/ 812800 w 1460500"/>
              <a:gd name="connsiteY10" fmla="*/ 279400 h 693876"/>
              <a:gd name="connsiteX11" fmla="*/ 857250 w 1460500"/>
              <a:gd name="connsiteY11" fmla="*/ 330200 h 693876"/>
              <a:gd name="connsiteX12" fmla="*/ 857250 w 1460500"/>
              <a:gd name="connsiteY12" fmla="*/ 69850 h 693876"/>
              <a:gd name="connsiteX13" fmla="*/ 1041400 w 1460500"/>
              <a:gd name="connsiteY13" fmla="*/ 349250 h 693876"/>
              <a:gd name="connsiteX14" fmla="*/ 1079500 w 1460500"/>
              <a:gd name="connsiteY14" fmla="*/ 69850 h 693876"/>
              <a:gd name="connsiteX15" fmla="*/ 1238250 w 1460500"/>
              <a:gd name="connsiteY15" fmla="*/ 228600 h 693876"/>
              <a:gd name="connsiteX16" fmla="*/ 1231900 w 1460500"/>
              <a:gd name="connsiteY16" fmla="*/ 44450 h 693876"/>
              <a:gd name="connsiteX17" fmla="*/ 1377950 w 1460500"/>
              <a:gd name="connsiteY17" fmla="*/ 133350 h 693876"/>
              <a:gd name="connsiteX18" fmla="*/ 1460500 w 1460500"/>
              <a:gd name="connsiteY18" fmla="*/ 0 h 693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460500" h="693876">
                <a:moveTo>
                  <a:pt x="0" y="654050"/>
                </a:moveTo>
                <a:cubicBezTo>
                  <a:pt x="13758" y="577321"/>
                  <a:pt x="27517" y="500592"/>
                  <a:pt x="63500" y="501650"/>
                </a:cubicBezTo>
                <a:cubicBezTo>
                  <a:pt x="99483" y="502708"/>
                  <a:pt x="183092" y="667808"/>
                  <a:pt x="215900" y="660400"/>
                </a:cubicBezTo>
                <a:cubicBezTo>
                  <a:pt x="248708" y="652992"/>
                  <a:pt x="234950" y="487892"/>
                  <a:pt x="260350" y="457200"/>
                </a:cubicBezTo>
                <a:cubicBezTo>
                  <a:pt x="285750" y="426508"/>
                  <a:pt x="330200" y="437092"/>
                  <a:pt x="368300" y="476250"/>
                </a:cubicBezTo>
                <a:cubicBezTo>
                  <a:pt x="406400" y="515408"/>
                  <a:pt x="468842" y="714375"/>
                  <a:pt x="488950" y="692150"/>
                </a:cubicBezTo>
                <a:cubicBezTo>
                  <a:pt x="509058" y="669925"/>
                  <a:pt x="461433" y="365125"/>
                  <a:pt x="488950" y="342900"/>
                </a:cubicBezTo>
                <a:cubicBezTo>
                  <a:pt x="516467" y="320675"/>
                  <a:pt x="626533" y="563033"/>
                  <a:pt x="654050" y="558800"/>
                </a:cubicBezTo>
                <a:cubicBezTo>
                  <a:pt x="681567" y="554567"/>
                  <a:pt x="637117" y="341842"/>
                  <a:pt x="654050" y="317500"/>
                </a:cubicBezTo>
                <a:cubicBezTo>
                  <a:pt x="670983" y="293158"/>
                  <a:pt x="729192" y="419100"/>
                  <a:pt x="755650" y="412750"/>
                </a:cubicBezTo>
                <a:cubicBezTo>
                  <a:pt x="782108" y="406400"/>
                  <a:pt x="795867" y="293158"/>
                  <a:pt x="812800" y="279400"/>
                </a:cubicBezTo>
                <a:cubicBezTo>
                  <a:pt x="829733" y="265642"/>
                  <a:pt x="849842" y="365125"/>
                  <a:pt x="857250" y="330200"/>
                </a:cubicBezTo>
                <a:cubicBezTo>
                  <a:pt x="864658" y="295275"/>
                  <a:pt x="826558" y="66675"/>
                  <a:pt x="857250" y="69850"/>
                </a:cubicBezTo>
                <a:cubicBezTo>
                  <a:pt x="887942" y="73025"/>
                  <a:pt x="1004358" y="349250"/>
                  <a:pt x="1041400" y="349250"/>
                </a:cubicBezTo>
                <a:cubicBezTo>
                  <a:pt x="1078442" y="349250"/>
                  <a:pt x="1046692" y="89958"/>
                  <a:pt x="1079500" y="69850"/>
                </a:cubicBezTo>
                <a:cubicBezTo>
                  <a:pt x="1112308" y="49742"/>
                  <a:pt x="1212850" y="232833"/>
                  <a:pt x="1238250" y="228600"/>
                </a:cubicBezTo>
                <a:cubicBezTo>
                  <a:pt x="1263650" y="224367"/>
                  <a:pt x="1208617" y="60325"/>
                  <a:pt x="1231900" y="44450"/>
                </a:cubicBezTo>
                <a:cubicBezTo>
                  <a:pt x="1255183" y="28575"/>
                  <a:pt x="1339850" y="140758"/>
                  <a:pt x="1377950" y="133350"/>
                </a:cubicBezTo>
                <a:cubicBezTo>
                  <a:pt x="1416050" y="125942"/>
                  <a:pt x="1446742" y="9525"/>
                  <a:pt x="1460500" y="0"/>
                </a:cubicBezTo>
              </a:path>
            </a:pathLst>
          </a:cu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7" name="Freeform: Shape 486">
            <a:extLst>
              <a:ext uri="{FF2B5EF4-FFF2-40B4-BE49-F238E27FC236}">
                <a16:creationId xmlns:a16="http://schemas.microsoft.com/office/drawing/2014/main" id="{0759F5E3-72DF-0E1B-17CF-D4ABE1F84C66}"/>
              </a:ext>
            </a:extLst>
          </p:cNvPr>
          <p:cNvSpPr/>
          <p:nvPr/>
        </p:nvSpPr>
        <p:spPr>
          <a:xfrm rot="816031">
            <a:off x="4176971" y="1588446"/>
            <a:ext cx="998559" cy="268182"/>
          </a:xfrm>
          <a:custGeom>
            <a:avLst/>
            <a:gdLst>
              <a:gd name="connsiteX0" fmla="*/ 0 w 1460500"/>
              <a:gd name="connsiteY0" fmla="*/ 654050 h 693876"/>
              <a:gd name="connsiteX1" fmla="*/ 63500 w 1460500"/>
              <a:gd name="connsiteY1" fmla="*/ 501650 h 693876"/>
              <a:gd name="connsiteX2" fmla="*/ 215900 w 1460500"/>
              <a:gd name="connsiteY2" fmla="*/ 660400 h 693876"/>
              <a:gd name="connsiteX3" fmla="*/ 260350 w 1460500"/>
              <a:gd name="connsiteY3" fmla="*/ 457200 h 693876"/>
              <a:gd name="connsiteX4" fmla="*/ 368300 w 1460500"/>
              <a:gd name="connsiteY4" fmla="*/ 476250 h 693876"/>
              <a:gd name="connsiteX5" fmla="*/ 488950 w 1460500"/>
              <a:gd name="connsiteY5" fmla="*/ 692150 h 693876"/>
              <a:gd name="connsiteX6" fmla="*/ 488950 w 1460500"/>
              <a:gd name="connsiteY6" fmla="*/ 342900 h 693876"/>
              <a:gd name="connsiteX7" fmla="*/ 654050 w 1460500"/>
              <a:gd name="connsiteY7" fmla="*/ 558800 h 693876"/>
              <a:gd name="connsiteX8" fmla="*/ 654050 w 1460500"/>
              <a:gd name="connsiteY8" fmla="*/ 317500 h 693876"/>
              <a:gd name="connsiteX9" fmla="*/ 755650 w 1460500"/>
              <a:gd name="connsiteY9" fmla="*/ 412750 h 693876"/>
              <a:gd name="connsiteX10" fmla="*/ 812800 w 1460500"/>
              <a:gd name="connsiteY10" fmla="*/ 279400 h 693876"/>
              <a:gd name="connsiteX11" fmla="*/ 857250 w 1460500"/>
              <a:gd name="connsiteY11" fmla="*/ 330200 h 693876"/>
              <a:gd name="connsiteX12" fmla="*/ 857250 w 1460500"/>
              <a:gd name="connsiteY12" fmla="*/ 69850 h 693876"/>
              <a:gd name="connsiteX13" fmla="*/ 1041400 w 1460500"/>
              <a:gd name="connsiteY13" fmla="*/ 349250 h 693876"/>
              <a:gd name="connsiteX14" fmla="*/ 1079500 w 1460500"/>
              <a:gd name="connsiteY14" fmla="*/ 69850 h 693876"/>
              <a:gd name="connsiteX15" fmla="*/ 1238250 w 1460500"/>
              <a:gd name="connsiteY15" fmla="*/ 228600 h 693876"/>
              <a:gd name="connsiteX16" fmla="*/ 1231900 w 1460500"/>
              <a:gd name="connsiteY16" fmla="*/ 44450 h 693876"/>
              <a:gd name="connsiteX17" fmla="*/ 1377950 w 1460500"/>
              <a:gd name="connsiteY17" fmla="*/ 133350 h 693876"/>
              <a:gd name="connsiteX18" fmla="*/ 1460500 w 1460500"/>
              <a:gd name="connsiteY18" fmla="*/ 0 h 693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460500" h="693876">
                <a:moveTo>
                  <a:pt x="0" y="654050"/>
                </a:moveTo>
                <a:cubicBezTo>
                  <a:pt x="13758" y="577321"/>
                  <a:pt x="27517" y="500592"/>
                  <a:pt x="63500" y="501650"/>
                </a:cubicBezTo>
                <a:cubicBezTo>
                  <a:pt x="99483" y="502708"/>
                  <a:pt x="183092" y="667808"/>
                  <a:pt x="215900" y="660400"/>
                </a:cubicBezTo>
                <a:cubicBezTo>
                  <a:pt x="248708" y="652992"/>
                  <a:pt x="234950" y="487892"/>
                  <a:pt x="260350" y="457200"/>
                </a:cubicBezTo>
                <a:cubicBezTo>
                  <a:pt x="285750" y="426508"/>
                  <a:pt x="330200" y="437092"/>
                  <a:pt x="368300" y="476250"/>
                </a:cubicBezTo>
                <a:cubicBezTo>
                  <a:pt x="406400" y="515408"/>
                  <a:pt x="468842" y="714375"/>
                  <a:pt x="488950" y="692150"/>
                </a:cubicBezTo>
                <a:cubicBezTo>
                  <a:pt x="509058" y="669925"/>
                  <a:pt x="461433" y="365125"/>
                  <a:pt x="488950" y="342900"/>
                </a:cubicBezTo>
                <a:cubicBezTo>
                  <a:pt x="516467" y="320675"/>
                  <a:pt x="626533" y="563033"/>
                  <a:pt x="654050" y="558800"/>
                </a:cubicBezTo>
                <a:cubicBezTo>
                  <a:pt x="681567" y="554567"/>
                  <a:pt x="637117" y="341842"/>
                  <a:pt x="654050" y="317500"/>
                </a:cubicBezTo>
                <a:cubicBezTo>
                  <a:pt x="670983" y="293158"/>
                  <a:pt x="729192" y="419100"/>
                  <a:pt x="755650" y="412750"/>
                </a:cubicBezTo>
                <a:cubicBezTo>
                  <a:pt x="782108" y="406400"/>
                  <a:pt x="795867" y="293158"/>
                  <a:pt x="812800" y="279400"/>
                </a:cubicBezTo>
                <a:cubicBezTo>
                  <a:pt x="829733" y="265642"/>
                  <a:pt x="849842" y="365125"/>
                  <a:pt x="857250" y="330200"/>
                </a:cubicBezTo>
                <a:cubicBezTo>
                  <a:pt x="864658" y="295275"/>
                  <a:pt x="826558" y="66675"/>
                  <a:pt x="857250" y="69850"/>
                </a:cubicBezTo>
                <a:cubicBezTo>
                  <a:pt x="887942" y="73025"/>
                  <a:pt x="1004358" y="349250"/>
                  <a:pt x="1041400" y="349250"/>
                </a:cubicBezTo>
                <a:cubicBezTo>
                  <a:pt x="1078442" y="349250"/>
                  <a:pt x="1046692" y="89958"/>
                  <a:pt x="1079500" y="69850"/>
                </a:cubicBezTo>
                <a:cubicBezTo>
                  <a:pt x="1112308" y="49742"/>
                  <a:pt x="1212850" y="232833"/>
                  <a:pt x="1238250" y="228600"/>
                </a:cubicBezTo>
                <a:cubicBezTo>
                  <a:pt x="1263650" y="224367"/>
                  <a:pt x="1208617" y="60325"/>
                  <a:pt x="1231900" y="44450"/>
                </a:cubicBezTo>
                <a:cubicBezTo>
                  <a:pt x="1255183" y="28575"/>
                  <a:pt x="1339850" y="140758"/>
                  <a:pt x="1377950" y="133350"/>
                </a:cubicBezTo>
                <a:cubicBezTo>
                  <a:pt x="1416050" y="125942"/>
                  <a:pt x="1446742" y="9525"/>
                  <a:pt x="1460500" y="0"/>
                </a:cubicBezTo>
              </a:path>
            </a:pathLst>
          </a:cu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8" name="Freeform: Shape 487">
            <a:extLst>
              <a:ext uri="{FF2B5EF4-FFF2-40B4-BE49-F238E27FC236}">
                <a16:creationId xmlns:a16="http://schemas.microsoft.com/office/drawing/2014/main" id="{8DEF3C5E-26C9-18CC-056F-CA91EF7B9FEF}"/>
              </a:ext>
            </a:extLst>
          </p:cNvPr>
          <p:cNvSpPr/>
          <p:nvPr/>
        </p:nvSpPr>
        <p:spPr>
          <a:xfrm rot="816031">
            <a:off x="4178933" y="1849598"/>
            <a:ext cx="998559" cy="268182"/>
          </a:xfrm>
          <a:custGeom>
            <a:avLst/>
            <a:gdLst>
              <a:gd name="connsiteX0" fmla="*/ 0 w 1460500"/>
              <a:gd name="connsiteY0" fmla="*/ 654050 h 693876"/>
              <a:gd name="connsiteX1" fmla="*/ 63500 w 1460500"/>
              <a:gd name="connsiteY1" fmla="*/ 501650 h 693876"/>
              <a:gd name="connsiteX2" fmla="*/ 215900 w 1460500"/>
              <a:gd name="connsiteY2" fmla="*/ 660400 h 693876"/>
              <a:gd name="connsiteX3" fmla="*/ 260350 w 1460500"/>
              <a:gd name="connsiteY3" fmla="*/ 457200 h 693876"/>
              <a:gd name="connsiteX4" fmla="*/ 368300 w 1460500"/>
              <a:gd name="connsiteY4" fmla="*/ 476250 h 693876"/>
              <a:gd name="connsiteX5" fmla="*/ 488950 w 1460500"/>
              <a:gd name="connsiteY5" fmla="*/ 692150 h 693876"/>
              <a:gd name="connsiteX6" fmla="*/ 488950 w 1460500"/>
              <a:gd name="connsiteY6" fmla="*/ 342900 h 693876"/>
              <a:gd name="connsiteX7" fmla="*/ 654050 w 1460500"/>
              <a:gd name="connsiteY7" fmla="*/ 558800 h 693876"/>
              <a:gd name="connsiteX8" fmla="*/ 654050 w 1460500"/>
              <a:gd name="connsiteY8" fmla="*/ 317500 h 693876"/>
              <a:gd name="connsiteX9" fmla="*/ 755650 w 1460500"/>
              <a:gd name="connsiteY9" fmla="*/ 412750 h 693876"/>
              <a:gd name="connsiteX10" fmla="*/ 812800 w 1460500"/>
              <a:gd name="connsiteY10" fmla="*/ 279400 h 693876"/>
              <a:gd name="connsiteX11" fmla="*/ 857250 w 1460500"/>
              <a:gd name="connsiteY11" fmla="*/ 330200 h 693876"/>
              <a:gd name="connsiteX12" fmla="*/ 857250 w 1460500"/>
              <a:gd name="connsiteY12" fmla="*/ 69850 h 693876"/>
              <a:gd name="connsiteX13" fmla="*/ 1041400 w 1460500"/>
              <a:gd name="connsiteY13" fmla="*/ 349250 h 693876"/>
              <a:gd name="connsiteX14" fmla="*/ 1079500 w 1460500"/>
              <a:gd name="connsiteY14" fmla="*/ 69850 h 693876"/>
              <a:gd name="connsiteX15" fmla="*/ 1238250 w 1460500"/>
              <a:gd name="connsiteY15" fmla="*/ 228600 h 693876"/>
              <a:gd name="connsiteX16" fmla="*/ 1231900 w 1460500"/>
              <a:gd name="connsiteY16" fmla="*/ 44450 h 693876"/>
              <a:gd name="connsiteX17" fmla="*/ 1377950 w 1460500"/>
              <a:gd name="connsiteY17" fmla="*/ 133350 h 693876"/>
              <a:gd name="connsiteX18" fmla="*/ 1460500 w 1460500"/>
              <a:gd name="connsiteY18" fmla="*/ 0 h 693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460500" h="693876">
                <a:moveTo>
                  <a:pt x="0" y="654050"/>
                </a:moveTo>
                <a:cubicBezTo>
                  <a:pt x="13758" y="577321"/>
                  <a:pt x="27517" y="500592"/>
                  <a:pt x="63500" y="501650"/>
                </a:cubicBezTo>
                <a:cubicBezTo>
                  <a:pt x="99483" y="502708"/>
                  <a:pt x="183092" y="667808"/>
                  <a:pt x="215900" y="660400"/>
                </a:cubicBezTo>
                <a:cubicBezTo>
                  <a:pt x="248708" y="652992"/>
                  <a:pt x="234950" y="487892"/>
                  <a:pt x="260350" y="457200"/>
                </a:cubicBezTo>
                <a:cubicBezTo>
                  <a:pt x="285750" y="426508"/>
                  <a:pt x="330200" y="437092"/>
                  <a:pt x="368300" y="476250"/>
                </a:cubicBezTo>
                <a:cubicBezTo>
                  <a:pt x="406400" y="515408"/>
                  <a:pt x="468842" y="714375"/>
                  <a:pt x="488950" y="692150"/>
                </a:cubicBezTo>
                <a:cubicBezTo>
                  <a:pt x="509058" y="669925"/>
                  <a:pt x="461433" y="365125"/>
                  <a:pt x="488950" y="342900"/>
                </a:cubicBezTo>
                <a:cubicBezTo>
                  <a:pt x="516467" y="320675"/>
                  <a:pt x="626533" y="563033"/>
                  <a:pt x="654050" y="558800"/>
                </a:cubicBezTo>
                <a:cubicBezTo>
                  <a:pt x="681567" y="554567"/>
                  <a:pt x="637117" y="341842"/>
                  <a:pt x="654050" y="317500"/>
                </a:cubicBezTo>
                <a:cubicBezTo>
                  <a:pt x="670983" y="293158"/>
                  <a:pt x="729192" y="419100"/>
                  <a:pt x="755650" y="412750"/>
                </a:cubicBezTo>
                <a:cubicBezTo>
                  <a:pt x="782108" y="406400"/>
                  <a:pt x="795867" y="293158"/>
                  <a:pt x="812800" y="279400"/>
                </a:cubicBezTo>
                <a:cubicBezTo>
                  <a:pt x="829733" y="265642"/>
                  <a:pt x="849842" y="365125"/>
                  <a:pt x="857250" y="330200"/>
                </a:cubicBezTo>
                <a:cubicBezTo>
                  <a:pt x="864658" y="295275"/>
                  <a:pt x="826558" y="66675"/>
                  <a:pt x="857250" y="69850"/>
                </a:cubicBezTo>
                <a:cubicBezTo>
                  <a:pt x="887942" y="73025"/>
                  <a:pt x="1004358" y="349250"/>
                  <a:pt x="1041400" y="349250"/>
                </a:cubicBezTo>
                <a:cubicBezTo>
                  <a:pt x="1078442" y="349250"/>
                  <a:pt x="1046692" y="89958"/>
                  <a:pt x="1079500" y="69850"/>
                </a:cubicBezTo>
                <a:cubicBezTo>
                  <a:pt x="1112308" y="49742"/>
                  <a:pt x="1212850" y="232833"/>
                  <a:pt x="1238250" y="228600"/>
                </a:cubicBezTo>
                <a:cubicBezTo>
                  <a:pt x="1263650" y="224367"/>
                  <a:pt x="1208617" y="60325"/>
                  <a:pt x="1231900" y="44450"/>
                </a:cubicBezTo>
                <a:cubicBezTo>
                  <a:pt x="1255183" y="28575"/>
                  <a:pt x="1339850" y="140758"/>
                  <a:pt x="1377950" y="133350"/>
                </a:cubicBezTo>
                <a:cubicBezTo>
                  <a:pt x="1416050" y="125942"/>
                  <a:pt x="1446742" y="9525"/>
                  <a:pt x="1460500" y="0"/>
                </a:cubicBezTo>
              </a:path>
            </a:pathLst>
          </a:cu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1" name="Straight Arrow Connector 500">
            <a:extLst>
              <a:ext uri="{FF2B5EF4-FFF2-40B4-BE49-F238E27FC236}">
                <a16:creationId xmlns:a16="http://schemas.microsoft.com/office/drawing/2014/main" id="{8864844F-BF4D-02F0-DEC8-B6E81252723E}"/>
              </a:ext>
            </a:extLst>
          </p:cNvPr>
          <p:cNvCxnSpPr>
            <a:cxnSpLocks/>
            <a:stCxn id="10" idx="3"/>
            <a:endCxn id="489" idx="1"/>
          </p:cNvCxnSpPr>
          <p:nvPr/>
        </p:nvCxnSpPr>
        <p:spPr>
          <a:xfrm>
            <a:off x="3006517" y="1736515"/>
            <a:ext cx="1084328" cy="305095"/>
          </a:xfrm>
          <a:prstGeom prst="straightConnector1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07" name="Freeform: Shape 506">
            <a:extLst>
              <a:ext uri="{FF2B5EF4-FFF2-40B4-BE49-F238E27FC236}">
                <a16:creationId xmlns:a16="http://schemas.microsoft.com/office/drawing/2014/main" id="{DDB46CF5-AC76-6236-3C95-FAFB3BBB13E9}"/>
              </a:ext>
            </a:extLst>
          </p:cNvPr>
          <p:cNvSpPr/>
          <p:nvPr/>
        </p:nvSpPr>
        <p:spPr>
          <a:xfrm>
            <a:off x="9642896" y="2654500"/>
            <a:ext cx="976040" cy="292167"/>
          </a:xfrm>
          <a:custGeom>
            <a:avLst/>
            <a:gdLst>
              <a:gd name="connsiteX0" fmla="*/ 0 w 2006600"/>
              <a:gd name="connsiteY0" fmla="*/ 528049 h 640328"/>
              <a:gd name="connsiteX1" fmla="*/ 241300 w 2006600"/>
              <a:gd name="connsiteY1" fmla="*/ 248649 h 640328"/>
              <a:gd name="connsiteX2" fmla="*/ 514350 w 2006600"/>
              <a:gd name="connsiteY2" fmla="*/ 483599 h 640328"/>
              <a:gd name="connsiteX3" fmla="*/ 635000 w 2006600"/>
              <a:gd name="connsiteY3" fmla="*/ 999 h 640328"/>
              <a:gd name="connsiteX4" fmla="*/ 850900 w 2006600"/>
              <a:gd name="connsiteY4" fmla="*/ 635999 h 640328"/>
              <a:gd name="connsiteX5" fmla="*/ 927100 w 2006600"/>
              <a:gd name="connsiteY5" fmla="*/ 267699 h 640328"/>
              <a:gd name="connsiteX6" fmla="*/ 952500 w 2006600"/>
              <a:gd name="connsiteY6" fmla="*/ 20049 h 640328"/>
              <a:gd name="connsiteX7" fmla="*/ 1085850 w 2006600"/>
              <a:gd name="connsiteY7" fmla="*/ 324849 h 640328"/>
              <a:gd name="connsiteX8" fmla="*/ 1200150 w 2006600"/>
              <a:gd name="connsiteY8" fmla="*/ 591549 h 640328"/>
              <a:gd name="connsiteX9" fmla="*/ 1339850 w 2006600"/>
              <a:gd name="connsiteY9" fmla="*/ 559799 h 640328"/>
              <a:gd name="connsiteX10" fmla="*/ 1377950 w 2006600"/>
              <a:gd name="connsiteY10" fmla="*/ 204199 h 640328"/>
              <a:gd name="connsiteX11" fmla="*/ 1485900 w 2006600"/>
              <a:gd name="connsiteY11" fmla="*/ 70849 h 640328"/>
              <a:gd name="connsiteX12" fmla="*/ 1511300 w 2006600"/>
              <a:gd name="connsiteY12" fmla="*/ 242299 h 640328"/>
              <a:gd name="connsiteX13" fmla="*/ 1587500 w 2006600"/>
              <a:gd name="connsiteY13" fmla="*/ 413749 h 640328"/>
              <a:gd name="connsiteX14" fmla="*/ 1797050 w 2006600"/>
              <a:gd name="connsiteY14" fmla="*/ 299449 h 640328"/>
              <a:gd name="connsiteX15" fmla="*/ 1809750 w 2006600"/>
              <a:gd name="connsiteY15" fmla="*/ 77199 h 640328"/>
              <a:gd name="connsiteX16" fmla="*/ 2006600 w 2006600"/>
              <a:gd name="connsiteY16" fmla="*/ 401049 h 640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006600" h="640328">
                <a:moveTo>
                  <a:pt x="0" y="528049"/>
                </a:moveTo>
                <a:cubicBezTo>
                  <a:pt x="77787" y="392053"/>
                  <a:pt x="155575" y="256057"/>
                  <a:pt x="241300" y="248649"/>
                </a:cubicBezTo>
                <a:cubicBezTo>
                  <a:pt x="327025" y="241241"/>
                  <a:pt x="448733" y="524874"/>
                  <a:pt x="514350" y="483599"/>
                </a:cubicBezTo>
                <a:cubicBezTo>
                  <a:pt x="579967" y="442324"/>
                  <a:pt x="578908" y="-24401"/>
                  <a:pt x="635000" y="999"/>
                </a:cubicBezTo>
                <a:cubicBezTo>
                  <a:pt x="691092" y="26399"/>
                  <a:pt x="802217" y="591549"/>
                  <a:pt x="850900" y="635999"/>
                </a:cubicBezTo>
                <a:cubicBezTo>
                  <a:pt x="899583" y="680449"/>
                  <a:pt x="910167" y="370357"/>
                  <a:pt x="927100" y="267699"/>
                </a:cubicBezTo>
                <a:cubicBezTo>
                  <a:pt x="944033" y="165041"/>
                  <a:pt x="926042" y="10524"/>
                  <a:pt x="952500" y="20049"/>
                </a:cubicBezTo>
                <a:cubicBezTo>
                  <a:pt x="978958" y="29574"/>
                  <a:pt x="1044575" y="229599"/>
                  <a:pt x="1085850" y="324849"/>
                </a:cubicBezTo>
                <a:cubicBezTo>
                  <a:pt x="1127125" y="420099"/>
                  <a:pt x="1157817" y="552391"/>
                  <a:pt x="1200150" y="591549"/>
                </a:cubicBezTo>
                <a:cubicBezTo>
                  <a:pt x="1242483" y="630707"/>
                  <a:pt x="1310217" y="624357"/>
                  <a:pt x="1339850" y="559799"/>
                </a:cubicBezTo>
                <a:cubicBezTo>
                  <a:pt x="1369483" y="495241"/>
                  <a:pt x="1353608" y="285691"/>
                  <a:pt x="1377950" y="204199"/>
                </a:cubicBezTo>
                <a:cubicBezTo>
                  <a:pt x="1402292" y="122707"/>
                  <a:pt x="1463675" y="64499"/>
                  <a:pt x="1485900" y="70849"/>
                </a:cubicBezTo>
                <a:cubicBezTo>
                  <a:pt x="1508125" y="77199"/>
                  <a:pt x="1494367" y="185149"/>
                  <a:pt x="1511300" y="242299"/>
                </a:cubicBezTo>
                <a:cubicBezTo>
                  <a:pt x="1528233" y="299449"/>
                  <a:pt x="1539875" y="404224"/>
                  <a:pt x="1587500" y="413749"/>
                </a:cubicBezTo>
                <a:cubicBezTo>
                  <a:pt x="1635125" y="423274"/>
                  <a:pt x="1760008" y="355541"/>
                  <a:pt x="1797050" y="299449"/>
                </a:cubicBezTo>
                <a:cubicBezTo>
                  <a:pt x="1834092" y="243357"/>
                  <a:pt x="1774825" y="60266"/>
                  <a:pt x="1809750" y="77199"/>
                </a:cubicBezTo>
                <a:cubicBezTo>
                  <a:pt x="1844675" y="94132"/>
                  <a:pt x="2006600" y="401049"/>
                  <a:pt x="2006600" y="401049"/>
                </a:cubicBezTo>
              </a:path>
            </a:pathLst>
          </a:cu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3" name="Freeform: Shape 512">
            <a:extLst>
              <a:ext uri="{FF2B5EF4-FFF2-40B4-BE49-F238E27FC236}">
                <a16:creationId xmlns:a16="http://schemas.microsoft.com/office/drawing/2014/main" id="{480E6E7F-428F-0AD2-B915-EDD31F45749C}"/>
              </a:ext>
            </a:extLst>
          </p:cNvPr>
          <p:cNvSpPr/>
          <p:nvPr/>
        </p:nvSpPr>
        <p:spPr>
          <a:xfrm>
            <a:off x="4197774" y="2441165"/>
            <a:ext cx="976040" cy="292167"/>
          </a:xfrm>
          <a:custGeom>
            <a:avLst/>
            <a:gdLst>
              <a:gd name="connsiteX0" fmla="*/ 0 w 2006600"/>
              <a:gd name="connsiteY0" fmla="*/ 528049 h 640328"/>
              <a:gd name="connsiteX1" fmla="*/ 241300 w 2006600"/>
              <a:gd name="connsiteY1" fmla="*/ 248649 h 640328"/>
              <a:gd name="connsiteX2" fmla="*/ 514350 w 2006600"/>
              <a:gd name="connsiteY2" fmla="*/ 483599 h 640328"/>
              <a:gd name="connsiteX3" fmla="*/ 635000 w 2006600"/>
              <a:gd name="connsiteY3" fmla="*/ 999 h 640328"/>
              <a:gd name="connsiteX4" fmla="*/ 850900 w 2006600"/>
              <a:gd name="connsiteY4" fmla="*/ 635999 h 640328"/>
              <a:gd name="connsiteX5" fmla="*/ 927100 w 2006600"/>
              <a:gd name="connsiteY5" fmla="*/ 267699 h 640328"/>
              <a:gd name="connsiteX6" fmla="*/ 952500 w 2006600"/>
              <a:gd name="connsiteY6" fmla="*/ 20049 h 640328"/>
              <a:gd name="connsiteX7" fmla="*/ 1085850 w 2006600"/>
              <a:gd name="connsiteY7" fmla="*/ 324849 h 640328"/>
              <a:gd name="connsiteX8" fmla="*/ 1200150 w 2006600"/>
              <a:gd name="connsiteY8" fmla="*/ 591549 h 640328"/>
              <a:gd name="connsiteX9" fmla="*/ 1339850 w 2006600"/>
              <a:gd name="connsiteY9" fmla="*/ 559799 h 640328"/>
              <a:gd name="connsiteX10" fmla="*/ 1377950 w 2006600"/>
              <a:gd name="connsiteY10" fmla="*/ 204199 h 640328"/>
              <a:gd name="connsiteX11" fmla="*/ 1485900 w 2006600"/>
              <a:gd name="connsiteY11" fmla="*/ 70849 h 640328"/>
              <a:gd name="connsiteX12" fmla="*/ 1511300 w 2006600"/>
              <a:gd name="connsiteY12" fmla="*/ 242299 h 640328"/>
              <a:gd name="connsiteX13" fmla="*/ 1587500 w 2006600"/>
              <a:gd name="connsiteY13" fmla="*/ 413749 h 640328"/>
              <a:gd name="connsiteX14" fmla="*/ 1797050 w 2006600"/>
              <a:gd name="connsiteY14" fmla="*/ 299449 h 640328"/>
              <a:gd name="connsiteX15" fmla="*/ 1809750 w 2006600"/>
              <a:gd name="connsiteY15" fmla="*/ 77199 h 640328"/>
              <a:gd name="connsiteX16" fmla="*/ 2006600 w 2006600"/>
              <a:gd name="connsiteY16" fmla="*/ 401049 h 640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006600" h="640328">
                <a:moveTo>
                  <a:pt x="0" y="528049"/>
                </a:moveTo>
                <a:cubicBezTo>
                  <a:pt x="77787" y="392053"/>
                  <a:pt x="155575" y="256057"/>
                  <a:pt x="241300" y="248649"/>
                </a:cubicBezTo>
                <a:cubicBezTo>
                  <a:pt x="327025" y="241241"/>
                  <a:pt x="448733" y="524874"/>
                  <a:pt x="514350" y="483599"/>
                </a:cubicBezTo>
                <a:cubicBezTo>
                  <a:pt x="579967" y="442324"/>
                  <a:pt x="578908" y="-24401"/>
                  <a:pt x="635000" y="999"/>
                </a:cubicBezTo>
                <a:cubicBezTo>
                  <a:pt x="691092" y="26399"/>
                  <a:pt x="802217" y="591549"/>
                  <a:pt x="850900" y="635999"/>
                </a:cubicBezTo>
                <a:cubicBezTo>
                  <a:pt x="899583" y="680449"/>
                  <a:pt x="910167" y="370357"/>
                  <a:pt x="927100" y="267699"/>
                </a:cubicBezTo>
                <a:cubicBezTo>
                  <a:pt x="944033" y="165041"/>
                  <a:pt x="926042" y="10524"/>
                  <a:pt x="952500" y="20049"/>
                </a:cubicBezTo>
                <a:cubicBezTo>
                  <a:pt x="978958" y="29574"/>
                  <a:pt x="1044575" y="229599"/>
                  <a:pt x="1085850" y="324849"/>
                </a:cubicBezTo>
                <a:cubicBezTo>
                  <a:pt x="1127125" y="420099"/>
                  <a:pt x="1157817" y="552391"/>
                  <a:pt x="1200150" y="591549"/>
                </a:cubicBezTo>
                <a:cubicBezTo>
                  <a:pt x="1242483" y="630707"/>
                  <a:pt x="1310217" y="624357"/>
                  <a:pt x="1339850" y="559799"/>
                </a:cubicBezTo>
                <a:cubicBezTo>
                  <a:pt x="1369483" y="495241"/>
                  <a:pt x="1353608" y="285691"/>
                  <a:pt x="1377950" y="204199"/>
                </a:cubicBezTo>
                <a:cubicBezTo>
                  <a:pt x="1402292" y="122707"/>
                  <a:pt x="1463675" y="64499"/>
                  <a:pt x="1485900" y="70849"/>
                </a:cubicBezTo>
                <a:cubicBezTo>
                  <a:pt x="1508125" y="77199"/>
                  <a:pt x="1494367" y="185149"/>
                  <a:pt x="1511300" y="242299"/>
                </a:cubicBezTo>
                <a:cubicBezTo>
                  <a:pt x="1528233" y="299449"/>
                  <a:pt x="1539875" y="404224"/>
                  <a:pt x="1587500" y="413749"/>
                </a:cubicBezTo>
                <a:cubicBezTo>
                  <a:pt x="1635125" y="423274"/>
                  <a:pt x="1760008" y="355541"/>
                  <a:pt x="1797050" y="299449"/>
                </a:cubicBezTo>
                <a:cubicBezTo>
                  <a:pt x="1834092" y="243357"/>
                  <a:pt x="1774825" y="60266"/>
                  <a:pt x="1809750" y="77199"/>
                </a:cubicBezTo>
                <a:cubicBezTo>
                  <a:pt x="1844675" y="94132"/>
                  <a:pt x="2006600" y="401049"/>
                  <a:pt x="2006600" y="401049"/>
                </a:cubicBezTo>
              </a:path>
            </a:pathLst>
          </a:cu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17" name="Straight Arrow Connector 516">
            <a:extLst>
              <a:ext uri="{FF2B5EF4-FFF2-40B4-BE49-F238E27FC236}">
                <a16:creationId xmlns:a16="http://schemas.microsoft.com/office/drawing/2014/main" id="{61AB25B7-0D06-1607-9292-2AD9FFB61C8C}"/>
              </a:ext>
            </a:extLst>
          </p:cNvPr>
          <p:cNvCxnSpPr>
            <a:cxnSpLocks/>
            <a:stCxn id="27" idx="3"/>
            <a:endCxn id="489" idx="1"/>
          </p:cNvCxnSpPr>
          <p:nvPr/>
        </p:nvCxnSpPr>
        <p:spPr>
          <a:xfrm flipV="1">
            <a:off x="2984625" y="2041610"/>
            <a:ext cx="1106220" cy="979921"/>
          </a:xfrm>
          <a:prstGeom prst="straightConnector1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26" name="Flowchart: Punched Tape 525">
            <a:extLst>
              <a:ext uri="{FF2B5EF4-FFF2-40B4-BE49-F238E27FC236}">
                <a16:creationId xmlns:a16="http://schemas.microsoft.com/office/drawing/2014/main" id="{96F7F6FD-20B4-0CF1-7194-29EDD150D329}"/>
              </a:ext>
            </a:extLst>
          </p:cNvPr>
          <p:cNvSpPr/>
          <p:nvPr/>
        </p:nvSpPr>
        <p:spPr>
          <a:xfrm>
            <a:off x="3558278" y="5349048"/>
            <a:ext cx="1225396" cy="443831"/>
          </a:xfrm>
          <a:prstGeom prst="flowChartPunchedTape">
            <a:avLst/>
          </a:prstGeom>
          <a:gradFill flip="none" rotWithShape="1">
            <a:gsLst>
              <a:gs pos="0">
                <a:schemeClr val="accent6">
                  <a:tint val="66000"/>
                  <a:satMod val="160000"/>
                </a:schemeClr>
              </a:gs>
              <a:gs pos="50000">
                <a:schemeClr val="accent6">
                  <a:tint val="44500"/>
                  <a:satMod val="160000"/>
                </a:schemeClr>
              </a:gs>
              <a:gs pos="100000">
                <a:schemeClr val="accent6">
                  <a:tint val="23500"/>
                  <a:satMod val="160000"/>
                </a:schemeClr>
              </a:gs>
            </a:gsLst>
            <a:path path="circle">
              <a:fillToRect l="100000" t="100000"/>
            </a:path>
            <a:tileRect r="-100000" b="-100000"/>
          </a:gra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Peak Algo Frame</a:t>
            </a:r>
          </a:p>
        </p:txBody>
      </p:sp>
      <p:sp>
        <p:nvSpPr>
          <p:cNvPr id="527" name="Rectangle: Rounded Corners 526">
            <a:extLst>
              <a:ext uri="{FF2B5EF4-FFF2-40B4-BE49-F238E27FC236}">
                <a16:creationId xmlns:a16="http://schemas.microsoft.com/office/drawing/2014/main" id="{97547B70-2431-8125-AD1F-56F9EC020FE4}"/>
              </a:ext>
            </a:extLst>
          </p:cNvPr>
          <p:cNvSpPr/>
          <p:nvPr/>
        </p:nvSpPr>
        <p:spPr>
          <a:xfrm>
            <a:off x="6639382" y="1528308"/>
            <a:ext cx="2448273" cy="1153913"/>
          </a:xfrm>
          <a:prstGeom prst="roundRect">
            <a:avLst/>
          </a:prstGeom>
          <a:noFill/>
          <a:ln w="28575" cap="flat" cmpd="sng" algn="ctr">
            <a:solidFill>
              <a:schemeClr val="accent4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8" name="Flowchart: Punched Tape 527">
            <a:extLst>
              <a:ext uri="{FF2B5EF4-FFF2-40B4-BE49-F238E27FC236}">
                <a16:creationId xmlns:a16="http://schemas.microsoft.com/office/drawing/2014/main" id="{16BFCA48-37D5-9A1C-CB6A-A9F2A1A54260}"/>
              </a:ext>
            </a:extLst>
          </p:cNvPr>
          <p:cNvSpPr/>
          <p:nvPr/>
        </p:nvSpPr>
        <p:spPr>
          <a:xfrm>
            <a:off x="8299028" y="1163855"/>
            <a:ext cx="1308163" cy="300941"/>
          </a:xfrm>
          <a:prstGeom prst="flowChartPunchedTape">
            <a:avLst/>
          </a:prstGeom>
          <a:gradFill flip="none" rotWithShape="1">
            <a:gsLst>
              <a:gs pos="0">
                <a:schemeClr val="accent6">
                  <a:tint val="66000"/>
                  <a:satMod val="160000"/>
                </a:schemeClr>
              </a:gs>
              <a:gs pos="50000">
                <a:schemeClr val="accent6">
                  <a:tint val="44500"/>
                  <a:satMod val="160000"/>
                </a:schemeClr>
              </a:gs>
              <a:gs pos="100000">
                <a:schemeClr val="accent6">
                  <a:tint val="23500"/>
                  <a:satMod val="160000"/>
                </a:schemeClr>
              </a:gs>
            </a:gsLst>
            <a:path path="circle">
              <a:fillToRect l="100000" t="100000"/>
            </a:path>
            <a:tileRect r="-100000" b="-100000"/>
          </a:gra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Neural Net Frame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115D423-C7C6-01D6-0F5C-C6911F79EC86}"/>
              </a:ext>
            </a:extLst>
          </p:cNvPr>
          <p:cNvSpPr/>
          <p:nvPr/>
        </p:nvSpPr>
        <p:spPr>
          <a:xfrm>
            <a:off x="6236989" y="3638305"/>
            <a:ext cx="1269319" cy="289049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Encoder 1</a:t>
            </a:r>
          </a:p>
          <a:p>
            <a:pPr algn="ctr"/>
            <a:r>
              <a:rPr lang="en-US" sz="1100" b="1" dirty="0">
                <a:solidFill>
                  <a:schemeClr val="tx1"/>
                </a:solidFill>
              </a:rPr>
              <a:t>3 -&gt; 16-&gt; 16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5D8FE23-58A2-8A32-6200-0FA58B37115B}"/>
              </a:ext>
            </a:extLst>
          </p:cNvPr>
          <p:cNvSpPr/>
          <p:nvPr/>
        </p:nvSpPr>
        <p:spPr>
          <a:xfrm>
            <a:off x="6227165" y="4312952"/>
            <a:ext cx="1269319" cy="289049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Encoder 2</a:t>
            </a:r>
          </a:p>
          <a:p>
            <a:pPr algn="ctr"/>
            <a:r>
              <a:rPr lang="en-US" sz="1100" b="1" dirty="0">
                <a:solidFill>
                  <a:schemeClr val="tx1"/>
                </a:solidFill>
              </a:rPr>
              <a:t>16 -&gt; 32 -&gt; 32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CB5F9BC-6F2C-328E-28EC-00404CCBC4E3}"/>
              </a:ext>
            </a:extLst>
          </p:cNvPr>
          <p:cNvSpPr/>
          <p:nvPr/>
        </p:nvSpPr>
        <p:spPr>
          <a:xfrm>
            <a:off x="6223595" y="5006172"/>
            <a:ext cx="1269319" cy="289049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Encoder 3</a:t>
            </a:r>
          </a:p>
          <a:p>
            <a:pPr algn="ctr"/>
            <a:r>
              <a:rPr lang="en-US" sz="1100" b="1" dirty="0">
                <a:solidFill>
                  <a:schemeClr val="tx1"/>
                </a:solidFill>
              </a:rPr>
              <a:t>32 -&gt; 64 -&gt; 64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C85BC50-E61B-4A6E-8C63-D84A13F45CC6}"/>
              </a:ext>
            </a:extLst>
          </p:cNvPr>
          <p:cNvSpPr/>
          <p:nvPr/>
        </p:nvSpPr>
        <p:spPr>
          <a:xfrm>
            <a:off x="7101085" y="5641771"/>
            <a:ext cx="1269319" cy="289049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err="1"/>
              <a:t>Bottlneck</a:t>
            </a:r>
            <a:endParaRPr lang="en-US" sz="1100" b="1" dirty="0"/>
          </a:p>
          <a:p>
            <a:pPr algn="ctr"/>
            <a:r>
              <a:rPr lang="en-US" sz="1100" b="1" dirty="0"/>
              <a:t>32 -&gt; 64 -&gt; 64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E804C4F-569A-69BA-B1D6-B02C481D9F07}"/>
              </a:ext>
            </a:extLst>
          </p:cNvPr>
          <p:cNvSpPr/>
          <p:nvPr/>
        </p:nvSpPr>
        <p:spPr>
          <a:xfrm>
            <a:off x="8190957" y="3635026"/>
            <a:ext cx="1269319" cy="2890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Decoder 1</a:t>
            </a:r>
          </a:p>
          <a:p>
            <a:pPr algn="ctr"/>
            <a:r>
              <a:rPr lang="en-US" sz="1100" b="1" dirty="0">
                <a:solidFill>
                  <a:schemeClr val="tx1"/>
                </a:solidFill>
              </a:rPr>
              <a:t>3 -&gt; 16-&gt; 16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09E079F-C970-656B-22EC-52C29CDB3157}"/>
              </a:ext>
            </a:extLst>
          </p:cNvPr>
          <p:cNvSpPr/>
          <p:nvPr/>
        </p:nvSpPr>
        <p:spPr>
          <a:xfrm>
            <a:off x="8176857" y="4309673"/>
            <a:ext cx="1269319" cy="2890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Decoder 2</a:t>
            </a:r>
          </a:p>
          <a:p>
            <a:pPr algn="ctr"/>
            <a:r>
              <a:rPr lang="en-US" sz="1100" b="1" dirty="0">
                <a:solidFill>
                  <a:schemeClr val="tx1"/>
                </a:solidFill>
              </a:rPr>
              <a:t>16 -&gt; 32 -&gt; 32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2314543-EA3D-871B-F1A7-7ACCE54E0D6C}"/>
              </a:ext>
            </a:extLst>
          </p:cNvPr>
          <p:cNvSpPr/>
          <p:nvPr/>
        </p:nvSpPr>
        <p:spPr>
          <a:xfrm>
            <a:off x="8176857" y="5002893"/>
            <a:ext cx="1269319" cy="2890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Decoder 3</a:t>
            </a:r>
          </a:p>
          <a:p>
            <a:pPr algn="ctr"/>
            <a:r>
              <a:rPr lang="en-US" sz="1100" b="1" dirty="0">
                <a:solidFill>
                  <a:schemeClr val="tx1"/>
                </a:solidFill>
              </a:rPr>
              <a:t>32 -&gt; 64 -&gt; 64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8038105-C9F8-B417-AB1D-DD0A3D17ED82}"/>
              </a:ext>
            </a:extLst>
          </p:cNvPr>
          <p:cNvCxnSpPr>
            <a:stCxn id="2" idx="2"/>
            <a:endCxn id="3" idx="0"/>
          </p:cNvCxnSpPr>
          <p:nvPr/>
        </p:nvCxnSpPr>
        <p:spPr>
          <a:xfrm flipH="1">
            <a:off x="6861825" y="3927354"/>
            <a:ext cx="9824" cy="38559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BF7B15C-B5BB-8961-FC7C-16BD95767946}"/>
              </a:ext>
            </a:extLst>
          </p:cNvPr>
          <p:cNvCxnSpPr>
            <a:cxnSpLocks/>
            <a:stCxn id="3" idx="2"/>
            <a:endCxn id="4" idx="0"/>
          </p:cNvCxnSpPr>
          <p:nvPr/>
        </p:nvCxnSpPr>
        <p:spPr>
          <a:xfrm flipH="1">
            <a:off x="6858255" y="4602001"/>
            <a:ext cx="3570" cy="40417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9F248E0-DE7A-438D-067E-CA56C7C6D07E}"/>
              </a:ext>
            </a:extLst>
          </p:cNvPr>
          <p:cNvCxnSpPr>
            <a:cxnSpLocks/>
            <a:stCxn id="4" idx="2"/>
            <a:endCxn id="9" idx="1"/>
          </p:cNvCxnSpPr>
          <p:nvPr/>
        </p:nvCxnSpPr>
        <p:spPr>
          <a:xfrm>
            <a:off x="6858255" y="5295221"/>
            <a:ext cx="242830" cy="49107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BDC9876-8905-A8FA-04B8-50BB31818CBA}"/>
              </a:ext>
            </a:extLst>
          </p:cNvPr>
          <p:cNvCxnSpPr>
            <a:cxnSpLocks/>
            <a:stCxn id="9" idx="3"/>
            <a:endCxn id="14" idx="2"/>
          </p:cNvCxnSpPr>
          <p:nvPr/>
        </p:nvCxnSpPr>
        <p:spPr>
          <a:xfrm flipV="1">
            <a:off x="8370404" y="5291942"/>
            <a:ext cx="441113" cy="49435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16747705-4B32-5CF8-3131-E5B784923FC5}"/>
              </a:ext>
            </a:extLst>
          </p:cNvPr>
          <p:cNvCxnSpPr>
            <a:cxnSpLocks/>
            <a:stCxn id="14" idx="0"/>
            <a:endCxn id="12" idx="2"/>
          </p:cNvCxnSpPr>
          <p:nvPr/>
        </p:nvCxnSpPr>
        <p:spPr>
          <a:xfrm flipV="1">
            <a:off x="8811517" y="4598722"/>
            <a:ext cx="0" cy="40417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841BC66C-0F93-06E9-C6CB-8CA04CCF4671}"/>
              </a:ext>
            </a:extLst>
          </p:cNvPr>
          <p:cNvCxnSpPr>
            <a:cxnSpLocks/>
            <a:stCxn id="12" idx="0"/>
            <a:endCxn id="11" idx="2"/>
          </p:cNvCxnSpPr>
          <p:nvPr/>
        </p:nvCxnSpPr>
        <p:spPr>
          <a:xfrm flipV="1">
            <a:off x="8811517" y="3924075"/>
            <a:ext cx="14100" cy="38559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79EF3FD0-FDE6-DB78-0A80-4184DFD92B6D}"/>
              </a:ext>
            </a:extLst>
          </p:cNvPr>
          <p:cNvCxnSpPr>
            <a:stCxn id="2" idx="3"/>
            <a:endCxn id="11" idx="1"/>
          </p:cNvCxnSpPr>
          <p:nvPr/>
        </p:nvCxnSpPr>
        <p:spPr>
          <a:xfrm flipV="1">
            <a:off x="7506308" y="3779551"/>
            <a:ext cx="684649" cy="3279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4D55F8DF-18C5-9099-B939-CCEAEB611CEB}"/>
              </a:ext>
            </a:extLst>
          </p:cNvPr>
          <p:cNvCxnSpPr>
            <a:cxnSpLocks/>
            <a:stCxn id="3" idx="3"/>
            <a:endCxn id="12" idx="1"/>
          </p:cNvCxnSpPr>
          <p:nvPr/>
        </p:nvCxnSpPr>
        <p:spPr>
          <a:xfrm flipV="1">
            <a:off x="7496484" y="4454198"/>
            <a:ext cx="680373" cy="3279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C666A5AF-CA63-1041-0769-78F4AB353B51}"/>
              </a:ext>
            </a:extLst>
          </p:cNvPr>
          <p:cNvCxnSpPr>
            <a:cxnSpLocks/>
            <a:stCxn id="4" idx="3"/>
            <a:endCxn id="14" idx="1"/>
          </p:cNvCxnSpPr>
          <p:nvPr/>
        </p:nvCxnSpPr>
        <p:spPr>
          <a:xfrm flipV="1">
            <a:off x="7492914" y="5147418"/>
            <a:ext cx="683943" cy="3279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6AA2A6CB-BD31-9B9D-AE6F-1C2CDC751F3C}"/>
              </a:ext>
            </a:extLst>
          </p:cNvPr>
          <p:cNvCxnSpPr>
            <a:cxnSpLocks/>
            <a:stCxn id="489" idx="3"/>
            <a:endCxn id="2" idx="0"/>
          </p:cNvCxnSpPr>
          <p:nvPr/>
        </p:nvCxnSpPr>
        <p:spPr>
          <a:xfrm>
            <a:off x="5286111" y="2041610"/>
            <a:ext cx="1585538" cy="159669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873BF1CB-F105-541E-2332-1E3A4DC7BB03}"/>
              </a:ext>
            </a:extLst>
          </p:cNvPr>
          <p:cNvCxnSpPr>
            <a:cxnSpLocks/>
            <a:stCxn id="11" idx="0"/>
          </p:cNvCxnSpPr>
          <p:nvPr/>
        </p:nvCxnSpPr>
        <p:spPr>
          <a:xfrm flipV="1">
            <a:off x="8825617" y="2887023"/>
            <a:ext cx="823886" cy="74800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68" name="Rectangle 467">
            <a:extLst>
              <a:ext uri="{FF2B5EF4-FFF2-40B4-BE49-F238E27FC236}">
                <a16:creationId xmlns:a16="http://schemas.microsoft.com/office/drawing/2014/main" id="{F15B89F3-18E5-A308-5B6F-577A439FA1C2}"/>
              </a:ext>
            </a:extLst>
          </p:cNvPr>
          <p:cNvSpPr/>
          <p:nvPr/>
        </p:nvSpPr>
        <p:spPr>
          <a:xfrm>
            <a:off x="6845190" y="1988853"/>
            <a:ext cx="2021987" cy="53844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FFt</a:t>
            </a:r>
            <a:r>
              <a:rPr lang="en-US" sz="12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Loss + MAE Loss</a:t>
            </a:r>
          </a:p>
          <a:p>
            <a:pPr algn="ctr"/>
            <a:r>
              <a:rPr lang="en-US" sz="12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Optimization</a:t>
            </a:r>
          </a:p>
        </p:txBody>
      </p:sp>
      <p:cxnSp>
        <p:nvCxnSpPr>
          <p:cNvPr id="470" name="Straight Arrow Connector 469">
            <a:extLst>
              <a:ext uri="{FF2B5EF4-FFF2-40B4-BE49-F238E27FC236}">
                <a16:creationId xmlns:a16="http://schemas.microsoft.com/office/drawing/2014/main" id="{38AD056A-C322-0C1A-4302-F5E62F557551}"/>
              </a:ext>
            </a:extLst>
          </p:cNvPr>
          <p:cNvCxnSpPr>
            <a:cxnSpLocks/>
            <a:stCxn id="468" idx="2"/>
            <a:endCxn id="2" idx="0"/>
          </p:cNvCxnSpPr>
          <p:nvPr/>
        </p:nvCxnSpPr>
        <p:spPr>
          <a:xfrm flipH="1">
            <a:off x="6871649" y="2527296"/>
            <a:ext cx="984535" cy="111100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73" name="Straight Arrow Connector 472">
            <a:extLst>
              <a:ext uri="{FF2B5EF4-FFF2-40B4-BE49-F238E27FC236}">
                <a16:creationId xmlns:a16="http://schemas.microsoft.com/office/drawing/2014/main" id="{740F3B3D-6933-5708-840B-24962D006F24}"/>
              </a:ext>
            </a:extLst>
          </p:cNvPr>
          <p:cNvCxnSpPr>
            <a:cxnSpLocks/>
            <a:stCxn id="11" idx="0"/>
            <a:endCxn id="468" idx="2"/>
          </p:cNvCxnSpPr>
          <p:nvPr/>
        </p:nvCxnSpPr>
        <p:spPr>
          <a:xfrm flipH="1" flipV="1">
            <a:off x="7856184" y="2527296"/>
            <a:ext cx="969433" cy="110773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93" name="TextBox 492">
            <a:extLst>
              <a:ext uri="{FF2B5EF4-FFF2-40B4-BE49-F238E27FC236}">
                <a16:creationId xmlns:a16="http://schemas.microsoft.com/office/drawing/2014/main" id="{84F1F8F1-97EA-0285-5D71-09C302C43CD8}"/>
              </a:ext>
            </a:extLst>
          </p:cNvPr>
          <p:cNvSpPr txBox="1"/>
          <p:nvPr/>
        </p:nvSpPr>
        <p:spPr>
          <a:xfrm>
            <a:off x="6858254" y="5906068"/>
            <a:ext cx="190219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Forward Pass</a:t>
            </a:r>
          </a:p>
        </p:txBody>
      </p:sp>
      <p:sp>
        <p:nvSpPr>
          <p:cNvPr id="497" name="Rectangle: Rounded Corners 496">
            <a:extLst>
              <a:ext uri="{FF2B5EF4-FFF2-40B4-BE49-F238E27FC236}">
                <a16:creationId xmlns:a16="http://schemas.microsoft.com/office/drawing/2014/main" id="{57908B71-2C4E-268F-6AE7-D0CFC16F79BB}"/>
              </a:ext>
            </a:extLst>
          </p:cNvPr>
          <p:cNvSpPr/>
          <p:nvPr/>
        </p:nvSpPr>
        <p:spPr>
          <a:xfrm>
            <a:off x="6163086" y="2935574"/>
            <a:ext cx="3393321" cy="3327959"/>
          </a:xfrm>
          <a:prstGeom prst="roundRect">
            <a:avLst/>
          </a:prstGeom>
          <a:noFill/>
          <a:ln w="28575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8" name="TextBox 497">
            <a:extLst>
              <a:ext uri="{FF2B5EF4-FFF2-40B4-BE49-F238E27FC236}">
                <a16:creationId xmlns:a16="http://schemas.microsoft.com/office/drawing/2014/main" id="{07E857C1-5994-EEF4-F9C1-495C3A56FE7F}"/>
              </a:ext>
            </a:extLst>
          </p:cNvPr>
          <p:cNvSpPr txBox="1"/>
          <p:nvPr/>
        </p:nvSpPr>
        <p:spPr>
          <a:xfrm>
            <a:off x="6940313" y="1592632"/>
            <a:ext cx="190219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Back Propagation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3887E15-D0A3-B9AB-71B5-4C1769F2E418}"/>
              </a:ext>
            </a:extLst>
          </p:cNvPr>
          <p:cNvSpPr/>
          <p:nvPr/>
        </p:nvSpPr>
        <p:spPr>
          <a:xfrm>
            <a:off x="7569450" y="6934901"/>
            <a:ext cx="1436810" cy="41476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Model Load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86F5D0B-03D5-44EE-A5C1-02DF9818551A}"/>
              </a:ext>
            </a:extLst>
          </p:cNvPr>
          <p:cNvSpPr/>
          <p:nvPr/>
        </p:nvSpPr>
        <p:spPr>
          <a:xfrm>
            <a:off x="5755398" y="6941810"/>
            <a:ext cx="1436810" cy="41476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Model Load</a:t>
            </a:r>
          </a:p>
        </p:txBody>
      </p: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2FE82D85-F7F1-9442-75A3-4B53BEB4E6E2}"/>
              </a:ext>
            </a:extLst>
          </p:cNvPr>
          <p:cNvCxnSpPr>
            <a:cxnSpLocks/>
            <a:stCxn id="25" idx="1"/>
            <a:endCxn id="45" idx="3"/>
          </p:cNvCxnSpPr>
          <p:nvPr/>
        </p:nvCxnSpPr>
        <p:spPr>
          <a:xfrm rot="10800000">
            <a:off x="4991110" y="4490407"/>
            <a:ext cx="764289" cy="2658787"/>
          </a:xfrm>
          <a:prstGeom prst="bentConnector3">
            <a:avLst>
              <a:gd name="adj1" fmla="val 32054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B02CA48E-2C2A-8C11-EAF7-9B7526035F4B}"/>
              </a:ext>
            </a:extLst>
          </p:cNvPr>
          <p:cNvCxnSpPr>
            <a:cxnSpLocks/>
            <a:stCxn id="8" idx="1"/>
            <a:endCxn id="25" idx="3"/>
          </p:cNvCxnSpPr>
          <p:nvPr/>
        </p:nvCxnSpPr>
        <p:spPr>
          <a:xfrm flipH="1">
            <a:off x="7192208" y="7142284"/>
            <a:ext cx="377242" cy="690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5" name="Connector: Elbow 54">
            <a:extLst>
              <a:ext uri="{FF2B5EF4-FFF2-40B4-BE49-F238E27FC236}">
                <a16:creationId xmlns:a16="http://schemas.microsoft.com/office/drawing/2014/main" id="{A4AAE164-76DF-A911-7525-679F530C11B6}"/>
              </a:ext>
            </a:extLst>
          </p:cNvPr>
          <p:cNvCxnSpPr>
            <a:cxnSpLocks/>
            <a:stCxn id="489" idx="2"/>
            <a:endCxn id="45" idx="0"/>
          </p:cNvCxnSpPr>
          <p:nvPr/>
        </p:nvCxnSpPr>
        <p:spPr>
          <a:xfrm rot="5400000">
            <a:off x="3867714" y="3103827"/>
            <a:ext cx="1008056" cy="63347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15313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71697D-9580-B24A-F1FC-3CF451DEE1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954F7FB-5E84-9754-F8D8-5A93A053C8E5}"/>
              </a:ext>
            </a:extLst>
          </p:cNvPr>
          <p:cNvSpPr txBox="1"/>
          <p:nvPr/>
        </p:nvSpPr>
        <p:spPr>
          <a:xfrm>
            <a:off x="275040" y="150524"/>
            <a:ext cx="8327848" cy="713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000" dirty="0">
                <a:latin typeface="Caladea"/>
                <a:ea typeface="HY견고딕" pitchFamily="18" charset="-127"/>
              </a:rPr>
              <a:t>Result Recap</a:t>
            </a:r>
            <a:endParaRPr lang="ko-KR" altLang="en-US" sz="3000" dirty="0">
              <a:latin typeface="Caladea"/>
              <a:ea typeface="HY견고딕" pitchFamily="18" charset="-127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945CC2-28F9-4A66-91B1-DC51417A13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917" y="-107801"/>
            <a:ext cx="1571625" cy="747713"/>
          </a:xfrm>
          <a:prstGeom prst="rect">
            <a:avLst/>
          </a:prstGeom>
        </p:spPr>
      </p:pic>
      <p:sp>
        <p:nvSpPr>
          <p:cNvPr id="64" name="슬라이드 번호 개체 틀 2">
            <a:extLst>
              <a:ext uri="{FF2B5EF4-FFF2-40B4-BE49-F238E27FC236}">
                <a16:creationId xmlns:a16="http://schemas.microsoft.com/office/drawing/2014/main" id="{E24F6677-9527-B590-58C4-88BA25798912}"/>
              </a:ext>
            </a:extLst>
          </p:cNvPr>
          <p:cNvSpPr txBox="1">
            <a:spLocks/>
          </p:cNvSpPr>
          <p:nvPr/>
        </p:nvSpPr>
        <p:spPr>
          <a:xfrm>
            <a:off x="7925012" y="7042731"/>
            <a:ext cx="2495127" cy="40256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defPPr>
              <a:defRPr lang="ko-KR"/>
            </a:defPPr>
            <a:lvl1pPr marL="0" algn="r" defTabSz="995690" rtl="0" eaLnBrk="1" latinLnBrk="1" hangingPunct="1"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9784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569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9353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9138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8922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8707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84916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82761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B597EC8-03FB-421D-BA76-5865596B8B77}" type="slidenum">
              <a:rPr lang="ko-KR" altLang="en-US" smtClean="0"/>
              <a:pPr/>
              <a:t>5</a:t>
            </a:fld>
            <a:endParaRPr lang="ko-KR" alt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09B4095-E4E7-A816-D78B-A561CA95D8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833" y="1011921"/>
            <a:ext cx="4608512" cy="29797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A44B53B-4C12-EDEA-525E-34083219B7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1872" y="1044326"/>
            <a:ext cx="4537695" cy="297973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2062099-7FE5-A170-CFD0-AD64AF702A5C}"/>
              </a:ext>
            </a:extLst>
          </p:cNvPr>
          <p:cNvSpPr txBox="1"/>
          <p:nvPr/>
        </p:nvSpPr>
        <p:spPr>
          <a:xfrm>
            <a:off x="3895387" y="3780631"/>
            <a:ext cx="2973444" cy="938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====================================</a:t>
            </a:r>
          </a:p>
          <a:p>
            <a:pPr algn="ctr"/>
            <a:r>
              <a:rPr lang="en-US" sz="1100" b="0" i="0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Evaluation Report </a:t>
            </a:r>
          </a:p>
          <a:p>
            <a:pPr algn="ctr"/>
            <a:r>
              <a:rPr lang="en-US" sz="1100" b="0" i="0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Test MAE: 0.6991 </a:t>
            </a:r>
          </a:p>
          <a:p>
            <a:pPr algn="ctr"/>
            <a:r>
              <a:rPr lang="en-US" sz="1100" b="0" i="0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Test MSE: 0.9747 </a:t>
            </a:r>
          </a:p>
          <a:p>
            <a:r>
              <a:rPr lang="en-US" sz="1100" b="0" i="0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====================================</a:t>
            </a:r>
            <a:endParaRPr lang="en-US" sz="11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DB37C69-7DF6-BA9F-7049-5BC68E458A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402" y="4790093"/>
            <a:ext cx="5335973" cy="245392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D907AA4-5608-3D4A-9E0D-3C9A0960A3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23383" y="4843106"/>
            <a:ext cx="5170017" cy="2377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6454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71697D-9580-B24A-F1FC-3CF451DEE1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954F7FB-5E84-9754-F8D8-5A93A053C8E5}"/>
              </a:ext>
            </a:extLst>
          </p:cNvPr>
          <p:cNvSpPr txBox="1"/>
          <p:nvPr/>
        </p:nvSpPr>
        <p:spPr>
          <a:xfrm>
            <a:off x="275040" y="150524"/>
            <a:ext cx="8327848" cy="713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000" dirty="0">
                <a:latin typeface="Caladea"/>
                <a:ea typeface="HY견고딕" pitchFamily="18" charset="-127"/>
              </a:rPr>
              <a:t>Result Recap</a:t>
            </a:r>
            <a:endParaRPr lang="ko-KR" altLang="en-US" sz="3000" dirty="0">
              <a:latin typeface="Caladea"/>
              <a:ea typeface="HY견고딕" pitchFamily="18" charset="-127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945CC2-28F9-4A66-91B1-DC51417A13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917" y="-107801"/>
            <a:ext cx="1571625" cy="747713"/>
          </a:xfrm>
          <a:prstGeom prst="rect">
            <a:avLst/>
          </a:prstGeom>
        </p:spPr>
      </p:pic>
      <p:sp>
        <p:nvSpPr>
          <p:cNvPr id="64" name="슬라이드 번호 개체 틀 2">
            <a:extLst>
              <a:ext uri="{FF2B5EF4-FFF2-40B4-BE49-F238E27FC236}">
                <a16:creationId xmlns:a16="http://schemas.microsoft.com/office/drawing/2014/main" id="{E24F6677-9527-B590-58C4-88BA25798912}"/>
              </a:ext>
            </a:extLst>
          </p:cNvPr>
          <p:cNvSpPr txBox="1">
            <a:spLocks/>
          </p:cNvSpPr>
          <p:nvPr/>
        </p:nvSpPr>
        <p:spPr>
          <a:xfrm>
            <a:off x="7925012" y="7042731"/>
            <a:ext cx="2495127" cy="40256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defPPr>
              <a:defRPr lang="ko-KR"/>
            </a:defPPr>
            <a:lvl1pPr marL="0" algn="r" defTabSz="995690" rtl="0" eaLnBrk="1" latinLnBrk="1" hangingPunct="1"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9784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569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9353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9138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8922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8707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84916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82761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B597EC8-03FB-421D-BA76-5865596B8B77}" type="slidenum">
              <a:rPr lang="ko-KR" altLang="en-US" smtClean="0"/>
              <a:pPr/>
              <a:t>6</a:t>
            </a:fld>
            <a:endParaRPr lang="ko-KR" alt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DB37C69-7DF6-BA9F-7049-5BC68E458A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27" y="1044327"/>
            <a:ext cx="5480269" cy="252028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D907AA4-5608-3D4A-9E0D-3C9A0960A3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23383" y="1082486"/>
            <a:ext cx="5170017" cy="23776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589C25E-F502-BFB7-5F92-6D9AB53B6E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323" y="4284688"/>
            <a:ext cx="5475673" cy="20331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7C321BA-8750-C7B5-4527-B71D9CA4D9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41879" y="4304584"/>
            <a:ext cx="5236198" cy="1944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8161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71697D-9580-B24A-F1FC-3CF451DEE1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954F7FB-5E84-9754-F8D8-5A93A053C8E5}"/>
              </a:ext>
            </a:extLst>
          </p:cNvPr>
          <p:cNvSpPr txBox="1"/>
          <p:nvPr/>
        </p:nvSpPr>
        <p:spPr>
          <a:xfrm>
            <a:off x="275040" y="150524"/>
            <a:ext cx="8327848" cy="713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000" dirty="0">
                <a:latin typeface="Caladea"/>
                <a:ea typeface="HY견고딕" pitchFamily="18" charset="-127"/>
              </a:rPr>
              <a:t>Result Recap</a:t>
            </a:r>
            <a:endParaRPr lang="ko-KR" altLang="en-US" sz="3000" dirty="0">
              <a:latin typeface="Caladea"/>
              <a:ea typeface="HY견고딕" pitchFamily="18" charset="-127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945CC2-28F9-4A66-91B1-DC51417A13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917" y="-107801"/>
            <a:ext cx="1571625" cy="747713"/>
          </a:xfrm>
          <a:prstGeom prst="rect">
            <a:avLst/>
          </a:prstGeom>
        </p:spPr>
      </p:pic>
      <p:sp>
        <p:nvSpPr>
          <p:cNvPr id="64" name="슬라이드 번호 개체 틀 2">
            <a:extLst>
              <a:ext uri="{FF2B5EF4-FFF2-40B4-BE49-F238E27FC236}">
                <a16:creationId xmlns:a16="http://schemas.microsoft.com/office/drawing/2014/main" id="{E24F6677-9527-B590-58C4-88BA25798912}"/>
              </a:ext>
            </a:extLst>
          </p:cNvPr>
          <p:cNvSpPr txBox="1">
            <a:spLocks/>
          </p:cNvSpPr>
          <p:nvPr/>
        </p:nvSpPr>
        <p:spPr>
          <a:xfrm>
            <a:off x="7925012" y="7042731"/>
            <a:ext cx="2495127" cy="40256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defPPr>
              <a:defRPr lang="ko-KR"/>
            </a:defPPr>
            <a:lvl1pPr marL="0" algn="r" defTabSz="995690" rtl="0" eaLnBrk="1" latinLnBrk="1" hangingPunct="1"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9784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569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9353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9138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8922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8707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84916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82761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B597EC8-03FB-421D-BA76-5865596B8B77}" type="slidenum">
              <a:rPr lang="ko-KR" altLang="en-US" smtClean="0"/>
              <a:pPr/>
              <a:t>7</a:t>
            </a:fld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58F391-FC1F-81FF-005F-CC2347754A8A}"/>
              </a:ext>
            </a:extLst>
          </p:cNvPr>
          <p:cNvSpPr txBox="1"/>
          <p:nvPr/>
        </p:nvSpPr>
        <p:spPr>
          <a:xfrm>
            <a:off x="7305851" y="1816682"/>
            <a:ext cx="2973444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====================================</a:t>
            </a:r>
          </a:p>
          <a:p>
            <a:pPr algn="ctr"/>
            <a:r>
              <a:rPr lang="en-US" sz="1100" b="0" i="0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Evaluation Report</a:t>
            </a:r>
          </a:p>
          <a:p>
            <a:pPr algn="ctr"/>
            <a:r>
              <a:rPr lang="en-US" sz="1100" b="0" i="0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Test Total MAE: 0.6991 </a:t>
            </a:r>
          </a:p>
          <a:p>
            <a:pPr algn="ctr"/>
            <a:r>
              <a:rPr lang="en-US" sz="1100" dirty="0">
                <a:solidFill>
                  <a:srgbClr val="999999"/>
                </a:solidFill>
                <a:latin typeface="Consolas" panose="020B0609020204030204" pitchFamily="49" charset="0"/>
              </a:rPr>
              <a:t>Test Block - 1</a:t>
            </a:r>
            <a:endParaRPr lang="en-US" sz="1100" b="0" i="0" dirty="0">
              <a:solidFill>
                <a:srgbClr val="999999"/>
              </a:solidFill>
              <a:effectLst/>
              <a:latin typeface="Consolas" panose="020B0609020204030204" pitchFamily="49" charset="0"/>
            </a:endParaRPr>
          </a:p>
          <a:p>
            <a:pPr algn="ctr"/>
            <a:r>
              <a:rPr lang="en-US" sz="1100" dirty="0">
                <a:solidFill>
                  <a:srgbClr val="999999"/>
                </a:solidFill>
                <a:latin typeface="Consolas" panose="020B0609020204030204" pitchFamily="49" charset="0"/>
              </a:rPr>
              <a:t>Zoom To 100 Frame</a:t>
            </a:r>
            <a:r>
              <a:rPr lang="en-US" sz="1100" b="0" i="0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sz="1100" b="0" i="0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====================================</a:t>
            </a:r>
            <a:endParaRPr lang="en-US" sz="11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4F9853E-8503-9BBF-7122-4769093777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16" y="937763"/>
            <a:ext cx="7074892" cy="262692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E212FC1-1551-C25A-DC61-480A5B9350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8228" y="3692027"/>
            <a:ext cx="9321911" cy="345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796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71697D-9580-B24A-F1FC-3CF451DEE1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954F7FB-5E84-9754-F8D8-5A93A053C8E5}"/>
              </a:ext>
            </a:extLst>
          </p:cNvPr>
          <p:cNvSpPr txBox="1"/>
          <p:nvPr/>
        </p:nvSpPr>
        <p:spPr>
          <a:xfrm>
            <a:off x="275040" y="150524"/>
            <a:ext cx="8327848" cy="713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000" dirty="0">
                <a:latin typeface="Caladea"/>
                <a:ea typeface="HY견고딕" pitchFamily="18" charset="-127"/>
              </a:rPr>
              <a:t>Result Recap</a:t>
            </a:r>
            <a:endParaRPr lang="ko-KR" altLang="en-US" sz="3000" dirty="0">
              <a:latin typeface="Caladea"/>
              <a:ea typeface="HY견고딕" pitchFamily="18" charset="-127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945CC2-28F9-4A66-91B1-DC51417A13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917" y="-107801"/>
            <a:ext cx="1571625" cy="747713"/>
          </a:xfrm>
          <a:prstGeom prst="rect">
            <a:avLst/>
          </a:prstGeom>
        </p:spPr>
      </p:pic>
      <p:sp>
        <p:nvSpPr>
          <p:cNvPr id="64" name="슬라이드 번호 개체 틀 2">
            <a:extLst>
              <a:ext uri="{FF2B5EF4-FFF2-40B4-BE49-F238E27FC236}">
                <a16:creationId xmlns:a16="http://schemas.microsoft.com/office/drawing/2014/main" id="{E24F6677-9527-B590-58C4-88BA25798912}"/>
              </a:ext>
            </a:extLst>
          </p:cNvPr>
          <p:cNvSpPr txBox="1">
            <a:spLocks/>
          </p:cNvSpPr>
          <p:nvPr/>
        </p:nvSpPr>
        <p:spPr>
          <a:xfrm>
            <a:off x="7925012" y="7042731"/>
            <a:ext cx="2495127" cy="40256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defPPr>
              <a:defRPr lang="ko-KR"/>
            </a:defPPr>
            <a:lvl1pPr marL="0" algn="r" defTabSz="995690" rtl="0" eaLnBrk="1" latinLnBrk="1" hangingPunct="1"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9784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569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9353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9138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8922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8707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84916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82761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B597EC8-03FB-421D-BA76-5865596B8B77}" type="slidenum">
              <a:rPr lang="ko-KR" altLang="en-US" smtClean="0"/>
              <a:pPr/>
              <a:t>8</a:t>
            </a:fld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58F391-FC1F-81FF-005F-CC2347754A8A}"/>
              </a:ext>
            </a:extLst>
          </p:cNvPr>
          <p:cNvSpPr txBox="1"/>
          <p:nvPr/>
        </p:nvSpPr>
        <p:spPr>
          <a:xfrm>
            <a:off x="7446695" y="1822666"/>
            <a:ext cx="2973444" cy="12772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====================================</a:t>
            </a:r>
          </a:p>
          <a:p>
            <a:pPr algn="ctr"/>
            <a:r>
              <a:rPr lang="en-US" sz="1100" b="0" i="0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Evaluation Report </a:t>
            </a:r>
          </a:p>
          <a:p>
            <a:pPr algn="ctr"/>
            <a:r>
              <a:rPr lang="en-US" sz="1100" b="0" i="0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Test Total MAE: 0.6991 </a:t>
            </a:r>
          </a:p>
          <a:p>
            <a:pPr algn="ctr"/>
            <a:r>
              <a:rPr lang="en-US" sz="1100" dirty="0">
                <a:solidFill>
                  <a:srgbClr val="999999"/>
                </a:solidFill>
                <a:latin typeface="Consolas" panose="020B0609020204030204" pitchFamily="49" charset="0"/>
              </a:rPr>
              <a:t>Test Block - 1</a:t>
            </a:r>
            <a:endParaRPr lang="en-US" sz="1100" b="0" i="0" dirty="0">
              <a:solidFill>
                <a:srgbClr val="999999"/>
              </a:solidFill>
              <a:effectLst/>
              <a:latin typeface="Consolas" panose="020B0609020204030204" pitchFamily="49" charset="0"/>
            </a:endParaRPr>
          </a:p>
          <a:p>
            <a:pPr algn="ctr"/>
            <a:r>
              <a:rPr lang="en-US" sz="1100" dirty="0">
                <a:solidFill>
                  <a:srgbClr val="999999"/>
                </a:solidFill>
                <a:latin typeface="Consolas" panose="020B0609020204030204" pitchFamily="49" charset="0"/>
              </a:rPr>
              <a:t>Zoom To 100 Frame</a:t>
            </a:r>
          </a:p>
          <a:p>
            <a:pPr algn="ctr"/>
            <a:r>
              <a:rPr lang="en-US" sz="1100" b="0" i="0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Zoom To </a:t>
            </a:r>
            <a:r>
              <a:rPr lang="en-US" sz="1100" dirty="0">
                <a:solidFill>
                  <a:srgbClr val="999999"/>
                </a:solidFill>
                <a:latin typeface="Consolas" panose="020B0609020204030204" pitchFamily="49" charset="0"/>
              </a:rPr>
              <a:t>50 Frame</a:t>
            </a:r>
            <a:r>
              <a:rPr lang="en-US" sz="1100" b="0" i="0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sz="1100" b="0" i="0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====================================</a:t>
            </a:r>
            <a:endParaRPr lang="en-US" sz="11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71B2AA1-EE04-EECB-1486-1CCB627C9A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100404"/>
            <a:ext cx="7327766" cy="271910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4FF3365-A3DD-448D-C378-4F3BCCE523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6169" y="3988445"/>
            <a:ext cx="9163124" cy="3400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7675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14001</TotalTime>
  <Words>3190</Words>
  <Application>Microsoft Office PowerPoint</Application>
  <PresentationFormat>Custom</PresentationFormat>
  <Paragraphs>643</Paragraphs>
  <Slides>40</Slides>
  <Notes>40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9" baseType="lpstr">
      <vt:lpstr>Arial Unicode MS</vt:lpstr>
      <vt:lpstr>Caladea</vt:lpstr>
      <vt:lpstr>HY견고딕</vt:lpstr>
      <vt:lpstr>HY중고딕</vt:lpstr>
      <vt:lpstr>맑은 고딕</vt:lpstr>
      <vt:lpstr>Arial</vt:lpstr>
      <vt:lpstr>Consolas</vt:lpstr>
      <vt:lpstr>Wingdings</vt:lpstr>
      <vt:lpstr>Office 테마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XP SP3 FINAL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user</dc:creator>
  <cp:lastModifiedBy>Rafsan Jany</cp:lastModifiedBy>
  <cp:revision>186</cp:revision>
  <cp:lastPrinted>2012-01-03T07:03:32Z</cp:lastPrinted>
  <dcterms:created xsi:type="dcterms:W3CDTF">2011-12-29T06:45:05Z</dcterms:created>
  <dcterms:modified xsi:type="dcterms:W3CDTF">2025-08-06T06:18:32Z</dcterms:modified>
</cp:coreProperties>
</file>